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2" r:id="rId3"/>
    <p:sldId id="265" r:id="rId4"/>
    <p:sldId id="258" r:id="rId5"/>
    <p:sldId id="257" r:id="rId6"/>
    <p:sldId id="261" r:id="rId7"/>
    <p:sldId id="260" r:id="rId8"/>
    <p:sldId id="275" r:id="rId9"/>
    <p:sldId id="272" r:id="rId10"/>
    <p:sldId id="277" r:id="rId11"/>
    <p:sldId id="259" r:id="rId12"/>
    <p:sldId id="263" r:id="rId13"/>
    <p:sldId id="264" r:id="rId14"/>
    <p:sldId id="266" r:id="rId15"/>
    <p:sldId id="304" r:id="rId16"/>
    <p:sldId id="279" r:id="rId17"/>
    <p:sldId id="280" r:id="rId18"/>
    <p:sldId id="281" r:id="rId19"/>
    <p:sldId id="282" r:id="rId20"/>
    <p:sldId id="283" r:id="rId21"/>
    <p:sldId id="284" r:id="rId22"/>
    <p:sldId id="289" r:id="rId23"/>
    <p:sldId id="287" r:id="rId24"/>
    <p:sldId id="291" r:id="rId25"/>
    <p:sldId id="286" r:id="rId26"/>
    <p:sldId id="292" r:id="rId27"/>
    <p:sldId id="293" r:id="rId28"/>
    <p:sldId id="294" r:id="rId29"/>
    <p:sldId id="297" r:id="rId30"/>
    <p:sldId id="298" r:id="rId31"/>
    <p:sldId id="299" r:id="rId32"/>
    <p:sldId id="295" r:id="rId33"/>
    <p:sldId id="296" r:id="rId34"/>
    <p:sldId id="301" r:id="rId35"/>
    <p:sldId id="302" r:id="rId36"/>
    <p:sldId id="303" r:id="rId37"/>
    <p:sldId id="278" r:id="rId38"/>
    <p:sldId id="267" r:id="rId39"/>
    <p:sldId id="269" r:id="rId40"/>
    <p:sldId id="270" r:id="rId41"/>
    <p:sldId id="274" r:id="rId42"/>
    <p:sldId id="271" r:id="rId43"/>
    <p:sldId id="273" r:id="rId44"/>
    <p:sldId id="268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C0A50-4BA1-432C-9E67-20A73C6D9CF4}" type="datetimeFigureOut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38701-CA9D-49ED-AB6F-7574B7BED6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110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A38701-CA9D-49ED-AB6F-7574B7BED6D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6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FFD39-867D-43CA-9035-29AB1F2CC8A6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8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91A4D-3506-42BA-B05F-CF70A3998E3E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513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8D878-8745-456B-9472-3908C825FF8D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183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D0AAA-6D3B-4E67-823A-3030D38DAE33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252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8A106-44B8-4EA5-B9B2-A909BAD73ACE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97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E0720-FD86-4D0A-AD33-A8227DD4ED0B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882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672B2-47A6-43DD-B823-2BB56CB04E17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46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411D8-9E7B-4F36-B822-3E540CB23B5C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41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19ECC-5121-4AFC-8CA1-456477863286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550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215E-73B9-4F86-93A4-96964256EF68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891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D856-53DE-4DC7-84A8-20DF0CDBC90D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777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5DF71-9601-461A-BA25-7ADA5BD376CF}" type="datetime1">
              <a:rPr lang="ko-KR" altLang="en-US" smtClean="0"/>
              <a:t>2018-03-23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42FCF-94B0-4AF7-9A55-F8AF96C4A4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65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cta4rbk@gmail.com" TargetMode="External"/><Relationship Id="rId2" Type="http://schemas.openxmlformats.org/officeDocument/2006/relationships/hyperlink" Target="mailto:byungkiryu@keri.re.kr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youngtoys.co.kr/html/01_ethic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youngtoys.co.kr/html/01_ethic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mailto:sangdam@kca.go.k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영실업</a:t>
            </a:r>
            <a:r>
              <a:rPr lang="ko-KR" altLang="en-US" dirty="0" smtClean="0"/>
              <a:t> 완구 고객가치 훼손에 대한 한국소비자원 보고 자료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ko-KR" altLang="en-US" dirty="0" smtClean="0"/>
              <a:t>류병기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230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시간기록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5" r="10501"/>
          <a:stretch/>
        </p:blipFill>
        <p:spPr>
          <a:xfrm rot="5400000">
            <a:off x="8643540" y="2136613"/>
            <a:ext cx="2430237" cy="28047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33929" y="2855493"/>
            <a:ext cx="2430236" cy="13670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56274" y="4846448"/>
            <a:ext cx="280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0000FF"/>
                </a:solidFill>
              </a:rPr>
              <a:t>불량 </a:t>
            </a:r>
            <a:r>
              <a:rPr lang="ko-KR" altLang="en-US" sz="1200" b="1" dirty="0" err="1" smtClean="0">
                <a:solidFill>
                  <a:srgbClr val="0000FF"/>
                </a:solidFill>
              </a:rPr>
              <a:t>시크릿열쇠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 노란색</a:t>
            </a:r>
            <a:endParaRPr lang="en-US" altLang="ko-KR" sz="1200" b="1" dirty="0" smtClean="0">
              <a:solidFill>
                <a:srgbClr val="0000FF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rgbClr val="0000FF"/>
                </a:solidFill>
              </a:rPr>
              <a:t>(</a:t>
            </a:r>
            <a:r>
              <a:rPr lang="ko-KR" altLang="en-US" sz="1200" b="1" smtClean="0">
                <a:solidFill>
                  <a:srgbClr val="0000FF"/>
                </a:solidFill>
              </a:rPr>
              <a:t>촬영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: 20180312, 18:41:16)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6073" y="4754116"/>
            <a:ext cx="2331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solidFill>
                  <a:srgbClr val="0000FF"/>
                </a:solidFill>
              </a:rPr>
              <a:t>창원이마트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 영수증</a:t>
            </a:r>
            <a:endParaRPr lang="en-US" altLang="ko-KR" sz="1200" b="1" dirty="0" smtClean="0">
              <a:solidFill>
                <a:srgbClr val="0000FF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rgbClr val="0000FF"/>
                </a:solidFill>
              </a:rPr>
              <a:t>2018/3/12 17:36 </a:t>
            </a:r>
            <a:r>
              <a:rPr lang="ko-KR" altLang="en-US" sz="1200" b="1" smtClean="0">
                <a:solidFill>
                  <a:srgbClr val="0000FF"/>
                </a:solidFill>
              </a:rPr>
              <a:t>구매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pic>
        <p:nvPicPr>
          <p:cNvPr id="10" name="내용 개체 틀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374" y="2323879"/>
            <a:ext cx="4320420" cy="24302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20096" y="4757132"/>
            <a:ext cx="203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solidFill>
                  <a:srgbClr val="0000FF"/>
                </a:solidFill>
              </a:rPr>
              <a:t>집도착시각</a:t>
            </a:r>
            <a:endParaRPr lang="en-US" altLang="ko-KR" sz="1200" b="1" dirty="0" smtClean="0">
              <a:solidFill>
                <a:srgbClr val="0000FF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rgbClr val="0000FF"/>
                </a:solidFill>
              </a:rPr>
              <a:t>2018/3/12 18:08 </a:t>
            </a:r>
            <a:r>
              <a:rPr lang="ko-KR" altLang="en-US" sz="1200" b="1" smtClean="0">
                <a:solidFill>
                  <a:srgbClr val="0000FF"/>
                </a:solidFill>
              </a:rPr>
              <a:t>도착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13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2018/3/12 </a:t>
            </a:r>
            <a:r>
              <a:rPr lang="en-US" altLang="ko-KR" b="1" dirty="0" smtClean="0"/>
              <a:t>17:36</a:t>
            </a:r>
            <a:r>
              <a:rPr lang="en-US" altLang="ko-KR" dirty="0" smtClean="0"/>
              <a:t> </a:t>
            </a:r>
            <a:r>
              <a:rPr lang="ko-KR" altLang="en-US" smtClean="0"/>
              <a:t>창원이마트에서 시크릿풀하우스 구매 </a:t>
            </a:r>
            <a:r>
              <a:rPr lang="en-US" altLang="ko-KR" dirty="0" smtClean="0">
                <a:solidFill>
                  <a:srgbClr val="00B050"/>
                </a:solidFill>
              </a:rPr>
              <a:t>(</a:t>
            </a:r>
            <a:r>
              <a:rPr lang="ko-KR" altLang="en-US" smtClean="0">
                <a:solidFill>
                  <a:srgbClr val="00B050"/>
                </a:solidFill>
              </a:rPr>
              <a:t>구매영수증</a:t>
            </a:r>
            <a:r>
              <a:rPr lang="en-US" altLang="ko-KR" dirty="0" smtClean="0">
                <a:solidFill>
                  <a:srgbClr val="00B050"/>
                </a:solidFill>
              </a:rPr>
              <a:t>)</a:t>
            </a:r>
          </a:p>
          <a:p>
            <a:r>
              <a:rPr lang="en-US" altLang="ko-KR" dirty="0" smtClean="0"/>
              <a:t>2018/3/12 </a:t>
            </a:r>
            <a:r>
              <a:rPr lang="en-US" altLang="ko-KR" b="1" dirty="0" smtClean="0"/>
              <a:t>18:08</a:t>
            </a:r>
            <a:r>
              <a:rPr lang="en-US" altLang="ko-KR" dirty="0" smtClean="0"/>
              <a:t> </a:t>
            </a:r>
            <a:r>
              <a:rPr lang="ko-KR" altLang="en-US" smtClean="0"/>
              <a:t>자동차 아파트 입자 </a:t>
            </a:r>
            <a:r>
              <a:rPr lang="en-US" altLang="ko-KR" dirty="0" smtClean="0">
                <a:solidFill>
                  <a:srgbClr val="00B050"/>
                </a:solidFill>
              </a:rPr>
              <a:t>(</a:t>
            </a:r>
            <a:r>
              <a:rPr lang="ko-KR" altLang="en-US" smtClean="0">
                <a:solidFill>
                  <a:srgbClr val="00B050"/>
                </a:solidFill>
              </a:rPr>
              <a:t>집 자동차 입차 출입기록</a:t>
            </a:r>
            <a:r>
              <a:rPr lang="en-US" altLang="ko-KR" dirty="0" smtClean="0">
                <a:solidFill>
                  <a:srgbClr val="00B050"/>
                </a:solidFill>
              </a:rPr>
              <a:t>)</a:t>
            </a:r>
          </a:p>
          <a:p>
            <a:r>
              <a:rPr lang="en-US" altLang="ko-KR" dirty="0" smtClean="0"/>
              <a:t>2018/3/12 </a:t>
            </a:r>
            <a:r>
              <a:rPr lang="en-US" altLang="ko-KR" b="1" dirty="0" smtClean="0"/>
              <a:t>18:41</a:t>
            </a:r>
            <a:r>
              <a:rPr lang="en-US" altLang="ko-KR" dirty="0" smtClean="0"/>
              <a:t> </a:t>
            </a:r>
            <a:r>
              <a:rPr lang="ko-KR" altLang="en-US" smtClean="0"/>
              <a:t>장난감 개봉 및 확인</a:t>
            </a:r>
            <a:r>
              <a:rPr lang="en-US" altLang="ko-KR" dirty="0" smtClean="0"/>
              <a:t>, </a:t>
            </a:r>
            <a:r>
              <a:rPr lang="ko-KR" altLang="en-US" smtClean="0"/>
              <a:t>키 불량</a:t>
            </a:r>
            <a:r>
              <a:rPr lang="en-US" altLang="ko-KR" dirty="0" smtClean="0"/>
              <a:t>, </a:t>
            </a:r>
            <a:r>
              <a:rPr lang="ko-KR" altLang="en-US" smtClean="0">
                <a:solidFill>
                  <a:srgbClr val="00B050"/>
                </a:solidFill>
              </a:rPr>
              <a:t>사진촬영</a:t>
            </a:r>
            <a:endParaRPr lang="en-US" altLang="ko-KR" dirty="0" smtClean="0">
              <a:solidFill>
                <a:srgbClr val="00B050"/>
              </a:solidFill>
            </a:endParaRPr>
          </a:p>
          <a:p>
            <a:endParaRPr lang="en-US" altLang="ko-KR" dirty="0" smtClean="0"/>
          </a:p>
          <a:p>
            <a:r>
              <a:rPr lang="en-US" altLang="ko-KR" dirty="0" smtClean="0"/>
              <a:t>2018/3/20 </a:t>
            </a:r>
            <a:r>
              <a:rPr lang="en-US" altLang="ko-KR" b="1" dirty="0" smtClean="0"/>
              <a:t>13:32</a:t>
            </a:r>
            <a:r>
              <a:rPr lang="en-US" altLang="ko-KR" dirty="0" smtClean="0"/>
              <a:t> </a:t>
            </a:r>
            <a:r>
              <a:rPr lang="ko-KR" altLang="en-US" smtClean="0"/>
              <a:t>웹</a:t>
            </a:r>
            <a:r>
              <a:rPr lang="en-US" altLang="ko-KR" dirty="0" smtClean="0"/>
              <a:t>A/S </a:t>
            </a:r>
            <a:r>
              <a:rPr lang="ko-KR" altLang="en-US" smtClean="0"/>
              <a:t>등록 및 문자확인 </a:t>
            </a:r>
            <a:r>
              <a:rPr lang="en-US" altLang="ko-KR" dirty="0" smtClean="0">
                <a:solidFill>
                  <a:srgbClr val="00B050"/>
                </a:solidFill>
              </a:rPr>
              <a:t>(</a:t>
            </a:r>
            <a:r>
              <a:rPr lang="ko-KR" altLang="en-US" smtClean="0">
                <a:solidFill>
                  <a:srgbClr val="00B050"/>
                </a:solidFill>
              </a:rPr>
              <a:t>문자기록 </a:t>
            </a:r>
            <a:r>
              <a:rPr lang="en-US" altLang="ko-KR" dirty="0" smtClean="0">
                <a:solidFill>
                  <a:srgbClr val="00B050"/>
                </a:solidFill>
              </a:rPr>
              <a:t>02-6220-5900)</a:t>
            </a:r>
          </a:p>
          <a:p>
            <a:r>
              <a:rPr lang="en-US" altLang="ko-KR" dirty="0" smtClean="0"/>
              <a:t>2018/3/21 </a:t>
            </a:r>
            <a:r>
              <a:rPr lang="en-US" altLang="ko-KR" b="1" dirty="0" smtClean="0"/>
              <a:t>17:10</a:t>
            </a:r>
            <a:r>
              <a:rPr lang="en-US" altLang="ko-KR" dirty="0" smtClean="0"/>
              <a:t> </a:t>
            </a:r>
            <a:r>
              <a:rPr lang="ko-KR" altLang="en-US" smtClean="0"/>
              <a:t>웹</a:t>
            </a:r>
            <a:r>
              <a:rPr lang="en-US" altLang="ko-KR" dirty="0" smtClean="0"/>
              <a:t>A/S </a:t>
            </a:r>
            <a:r>
              <a:rPr lang="ko-KR" altLang="en-US" smtClean="0"/>
              <a:t>등록확인 차 전화연락 </a:t>
            </a:r>
            <a:r>
              <a:rPr lang="en-US" altLang="ko-KR" dirty="0" smtClean="0"/>
              <a:t>(1</a:t>
            </a:r>
            <a:r>
              <a:rPr lang="ko-KR" altLang="en-US" smtClean="0"/>
              <a:t>차통화 </a:t>
            </a:r>
            <a:r>
              <a:rPr lang="en-US" altLang="ko-KR" dirty="0" smtClean="0"/>
              <a:t>to </a:t>
            </a:r>
            <a:r>
              <a:rPr lang="ko-KR" altLang="en-US" smtClean="0"/>
              <a:t>영실업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2018/3/21 </a:t>
            </a:r>
            <a:r>
              <a:rPr lang="en-US" altLang="ko-KR" b="1" dirty="0" smtClean="0"/>
              <a:t>17:53</a:t>
            </a:r>
            <a:r>
              <a:rPr lang="en-US" altLang="ko-KR" dirty="0" smtClean="0"/>
              <a:t> </a:t>
            </a:r>
            <a:r>
              <a:rPr lang="ko-KR" altLang="en-US" smtClean="0"/>
              <a:t>이메일 전송 </a:t>
            </a:r>
            <a:r>
              <a:rPr lang="en-US" altLang="ko-KR" dirty="0" smtClean="0"/>
              <a:t>(</a:t>
            </a:r>
            <a:r>
              <a:rPr lang="ko-KR" altLang="en-US" smtClean="0"/>
              <a:t>증거자료 제출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2018/3/22 </a:t>
            </a:r>
            <a:r>
              <a:rPr lang="en-US" altLang="ko-KR" b="1" dirty="0" smtClean="0"/>
              <a:t>09:18</a:t>
            </a:r>
            <a:r>
              <a:rPr lang="en-US" altLang="ko-KR" dirty="0" smtClean="0"/>
              <a:t> 2</a:t>
            </a:r>
            <a:r>
              <a:rPr lang="ko-KR" altLang="en-US" smtClean="0"/>
              <a:t>차 통화 </a:t>
            </a:r>
            <a:r>
              <a:rPr lang="en-US" altLang="ko-KR" dirty="0" smtClean="0"/>
              <a:t>(2</a:t>
            </a:r>
            <a:r>
              <a:rPr lang="ko-KR" altLang="en-US" smtClean="0"/>
              <a:t>차통화</a:t>
            </a:r>
            <a:r>
              <a:rPr lang="en-US" altLang="ko-KR" dirty="0" smtClean="0"/>
              <a:t>, </a:t>
            </a:r>
            <a:r>
              <a:rPr lang="ko-KR" altLang="en-US" smtClean="0"/>
              <a:t>무상불가 판정</a:t>
            </a:r>
            <a:r>
              <a:rPr lang="en-US" altLang="ko-KR" dirty="0" smtClean="0"/>
              <a:t>, </a:t>
            </a:r>
            <a:r>
              <a:rPr lang="ko-KR" altLang="en-US" smtClean="0"/>
              <a:t>매니저 연결요청</a:t>
            </a:r>
            <a:r>
              <a:rPr lang="en-US" altLang="ko-KR" dirty="0" smtClean="0"/>
              <a:t>to me)</a:t>
            </a:r>
          </a:p>
          <a:p>
            <a:r>
              <a:rPr lang="en-US" altLang="ko-KR" dirty="0" smtClean="0"/>
              <a:t>2018/3/22 </a:t>
            </a:r>
            <a:r>
              <a:rPr lang="en-US" altLang="ko-KR" b="1" dirty="0" smtClean="0"/>
              <a:t>09:51</a:t>
            </a:r>
            <a:r>
              <a:rPr lang="en-US" altLang="ko-KR" dirty="0" smtClean="0"/>
              <a:t> 3</a:t>
            </a:r>
            <a:r>
              <a:rPr lang="ko-KR" altLang="en-US" smtClean="0"/>
              <a:t>차 통화 </a:t>
            </a:r>
            <a:r>
              <a:rPr lang="en-US" altLang="ko-KR" dirty="0" smtClean="0"/>
              <a:t>(</a:t>
            </a:r>
            <a:r>
              <a:rPr lang="ko-KR" altLang="en-US" smtClean="0"/>
              <a:t>부재로 못받음</a:t>
            </a:r>
            <a:r>
              <a:rPr lang="en-US" altLang="ko-KR" dirty="0" smtClean="0"/>
              <a:t>, </a:t>
            </a:r>
            <a:r>
              <a:rPr lang="ko-KR" altLang="en-US" smtClean="0"/>
              <a:t>문자로 </a:t>
            </a:r>
            <a:r>
              <a:rPr lang="en-US" altLang="ko-KR" dirty="0" smtClean="0"/>
              <a:t>11</a:t>
            </a:r>
            <a:r>
              <a:rPr lang="ko-KR" altLang="en-US" smtClean="0"/>
              <a:t>시 연락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2018/3/22 11:01 4</a:t>
            </a:r>
            <a:r>
              <a:rPr lang="ko-KR" altLang="en-US" smtClean="0"/>
              <a:t>차 통화</a:t>
            </a:r>
            <a:r>
              <a:rPr lang="en-US" altLang="ko-KR" dirty="0" smtClean="0"/>
              <a:t>(9</a:t>
            </a:r>
            <a:r>
              <a:rPr lang="ko-KR" altLang="en-US" smtClean="0"/>
              <a:t>분</a:t>
            </a:r>
            <a:r>
              <a:rPr lang="en-US" altLang="ko-KR" dirty="0" smtClean="0"/>
              <a:t>50</a:t>
            </a:r>
            <a:r>
              <a:rPr lang="ko-KR" altLang="en-US" smtClean="0"/>
              <a:t>초</a:t>
            </a:r>
            <a:r>
              <a:rPr lang="en-US" altLang="ko-KR" dirty="0" smtClean="0"/>
              <a:t>), </a:t>
            </a:r>
            <a:r>
              <a:rPr lang="ko-KR" altLang="en-US" smtClean="0"/>
              <a:t>매니저와 통화</a:t>
            </a:r>
            <a:r>
              <a:rPr lang="en-US" altLang="ko-KR" dirty="0" smtClean="0"/>
              <a:t>, </a:t>
            </a:r>
            <a:r>
              <a:rPr lang="ko-KR" altLang="en-US" smtClean="0"/>
              <a:t>영실업 무상불가 연락</a:t>
            </a:r>
            <a:r>
              <a:rPr lang="en-US" altLang="ko-KR" dirty="0" smtClean="0"/>
              <a:t>, </a:t>
            </a:r>
            <a:r>
              <a:rPr lang="ko-KR" altLang="en-US" smtClean="0"/>
              <a:t>소비자 권익보호를 위한 행동할 것을 통보함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2018/3/22 11:30 </a:t>
            </a:r>
            <a:r>
              <a:rPr lang="ko-KR" altLang="en-US" smtClean="0"/>
              <a:t>자료준비시작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ppt</a:t>
            </a:r>
            <a:r>
              <a:rPr lang="en-US" altLang="ko-KR" smtClean="0"/>
              <a:t>)</a:t>
            </a:r>
            <a:endParaRPr lang="en-US" altLang="ko-KR" dirty="0" smtClean="0"/>
          </a:p>
          <a:p>
            <a:r>
              <a:rPr lang="en-US" altLang="ko-KR" dirty="0" smtClean="0"/>
              <a:t>2018/3/22 15:21 </a:t>
            </a:r>
            <a:r>
              <a:rPr lang="ko-KR" altLang="en-US" smtClean="0"/>
              <a:t>한국소비자원</a:t>
            </a:r>
            <a:r>
              <a:rPr lang="en-US" altLang="ko-KR" dirty="0" smtClean="0"/>
              <a:t> </a:t>
            </a:r>
            <a:r>
              <a:rPr lang="ko-KR" altLang="en-US" smtClean="0"/>
              <a:t>연락</a:t>
            </a:r>
            <a:r>
              <a:rPr lang="en-US" altLang="ko-KR" dirty="0" smtClean="0"/>
              <a:t>(T.1372), </a:t>
            </a:r>
            <a:r>
              <a:rPr lang="ko-KR" altLang="en-US" smtClean="0"/>
              <a:t>구제신청방법 안내받음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258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기업에게의</a:t>
            </a:r>
            <a:r>
              <a:rPr lang="ko-KR" altLang="en-US" dirty="0" smtClean="0"/>
              <a:t> 요구사항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완구류</a:t>
            </a:r>
            <a:r>
              <a:rPr lang="ko-KR" altLang="en-US" dirty="0" smtClean="0"/>
              <a:t> 불량부품 무상 교환 요청합니다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완구류</a:t>
            </a:r>
            <a:r>
              <a:rPr lang="ko-KR" altLang="en-US" dirty="0" smtClean="0"/>
              <a:t> 내구성 강화 기준 마련을 요청합니다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파손시</a:t>
            </a:r>
            <a:r>
              <a:rPr lang="en-US" altLang="ko-KR" dirty="0" smtClean="0"/>
              <a:t> </a:t>
            </a:r>
            <a:r>
              <a:rPr lang="ko-KR" altLang="en-US" smtClean="0"/>
              <a:t>파단면에 다칠 위험 매우 큼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파손시</a:t>
            </a:r>
            <a:r>
              <a:rPr lang="ko-KR" altLang="en-US" dirty="0" smtClean="0"/>
              <a:t> 장난감 고유기능 상실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내구성 강화를 위한 </a:t>
            </a:r>
            <a:r>
              <a:rPr lang="ko-KR" altLang="en-US" dirty="0" err="1" smtClean="0"/>
              <a:t>시크릿열쇠의</a:t>
            </a:r>
            <a:r>
              <a:rPr lang="ko-KR" altLang="en-US" dirty="0" smtClean="0"/>
              <a:t> 금속재료 사용 등 필요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A/S </a:t>
            </a:r>
            <a:r>
              <a:rPr lang="ko-KR" altLang="en-US" smtClean="0"/>
              <a:t>방식 개정요청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제품상자 문구로는 </a:t>
            </a:r>
            <a:r>
              <a:rPr lang="ko-KR" altLang="en-US" dirty="0" err="1" smtClean="0"/>
              <a:t>웹페이지에</a:t>
            </a:r>
            <a:r>
              <a:rPr lang="ko-KR" altLang="en-US" dirty="0" smtClean="0"/>
              <a:t> 쉽게 요청할 수 있는 것으로 보이나 해석에 있어서 혼란을 주고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808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필요 검증 이슈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고객이 키를 훼손했는가 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노란색 열쇠의 단면 형상 분석을 통한</a:t>
            </a:r>
            <a:r>
              <a:rPr lang="en-US" altLang="ko-KR" dirty="0" smtClean="0"/>
              <a:t>, </a:t>
            </a:r>
            <a:r>
              <a:rPr lang="ko-KR" altLang="en-US" smtClean="0"/>
              <a:t>유아의 열쇠 사용이 키를 망가뜨릴 수 있는지 판단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플라스틱 피로파괴 및 단면 분석 실험 필요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영실업</a:t>
            </a:r>
            <a:r>
              <a:rPr lang="ko-KR" altLang="en-US" dirty="0" smtClean="0"/>
              <a:t> 플라스틱 내구도 확인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정상적인 장난감 사용을 위한 최소 내구도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 가능한 기간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열쇠의 신뢰성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보유 내구도가 </a:t>
            </a:r>
            <a:r>
              <a:rPr lang="en-US" altLang="ko-KR" dirty="0" smtClean="0"/>
              <a:t>1</a:t>
            </a:r>
            <a:r>
              <a:rPr lang="ko-KR" altLang="en-US" smtClean="0"/>
              <a:t>년 동안 유지될 수 있다고 판단되는가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079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첨부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466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동영상 </a:t>
            </a:r>
            <a:r>
              <a:rPr lang="en-US" altLang="ko-KR" dirty="0" smtClean="0"/>
              <a:t>1,2</a:t>
            </a:r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동영상 </a:t>
            </a:r>
            <a:r>
              <a:rPr lang="en-US" altLang="ko-KR" dirty="0" smtClean="0"/>
              <a:t>1. </a:t>
            </a:r>
            <a:r>
              <a:rPr lang="ko-KR" altLang="en-US" smtClean="0"/>
              <a:t>시크릿풀하우스 노란색 열쇠의 기능과 하자에 대한 당사자 진술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동영상 </a:t>
            </a:r>
            <a:r>
              <a:rPr lang="en-US" altLang="ko-KR" dirty="0" smtClean="0"/>
              <a:t>2. </a:t>
            </a:r>
            <a:r>
              <a:rPr lang="ko-KR" altLang="en-US" smtClean="0"/>
              <a:t>테이블 불량 동영상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51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첨부</a:t>
            </a:r>
            <a:r>
              <a:rPr lang="en-US" altLang="ko-KR" dirty="0" smtClean="0"/>
              <a:t>1. </a:t>
            </a:r>
            <a:r>
              <a:rPr lang="ko-KR" altLang="en-US" smtClean="0"/>
              <a:t>구매 영수증 사본</a:t>
            </a:r>
            <a:endParaRPr lang="ko-KR" altLang="en-US"/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2538" y="2777828"/>
            <a:ext cx="4352925" cy="2448520"/>
          </a:xfrm>
        </p:spPr>
      </p:pic>
      <p:sp>
        <p:nvSpPr>
          <p:cNvPr id="13" name="내용 개체 틀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b="1" dirty="0" err="1" smtClean="0">
                <a:solidFill>
                  <a:srgbClr val="0000FF"/>
                </a:solidFill>
              </a:rPr>
              <a:t>창원이마트</a:t>
            </a:r>
            <a:r>
              <a:rPr lang="ko-KR" altLang="en-US" b="1" dirty="0" smtClean="0">
                <a:solidFill>
                  <a:srgbClr val="0000FF"/>
                </a:solidFill>
              </a:rPr>
              <a:t> </a:t>
            </a:r>
            <a:r>
              <a:rPr lang="en-US" altLang="ko-KR" b="1" dirty="0">
                <a:solidFill>
                  <a:srgbClr val="0000FF"/>
                </a:solidFill>
              </a:rPr>
              <a:t>2018/3/12 17:36 </a:t>
            </a:r>
            <a:r>
              <a:rPr lang="ko-KR" altLang="en-US" b="1" smtClean="0">
                <a:solidFill>
                  <a:srgbClr val="0000FF"/>
                </a:solidFill>
              </a:rPr>
              <a:t>구매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endParaRPr lang="en-US" altLang="ko-KR" b="1" dirty="0">
              <a:solidFill>
                <a:srgbClr val="0000FF"/>
              </a:solidFill>
            </a:endParaRPr>
          </a:p>
          <a:p>
            <a:r>
              <a:rPr lang="ko-KR" altLang="en-US" b="1" dirty="0" smtClean="0">
                <a:solidFill>
                  <a:srgbClr val="0000FF"/>
                </a:solidFill>
              </a:rPr>
              <a:t>구매가 </a:t>
            </a:r>
            <a:r>
              <a:rPr lang="en-US" altLang="ko-KR" b="1" dirty="0" smtClean="0">
                <a:solidFill>
                  <a:srgbClr val="0000FF"/>
                </a:solidFill>
              </a:rPr>
              <a:t>98,400</a:t>
            </a:r>
          </a:p>
          <a:p>
            <a:r>
              <a:rPr lang="ko-KR" altLang="en-US" b="1" dirty="0" smtClean="0">
                <a:solidFill>
                  <a:srgbClr val="0000FF"/>
                </a:solidFill>
              </a:rPr>
              <a:t>구매방법</a:t>
            </a:r>
            <a:r>
              <a:rPr lang="en-US" altLang="ko-KR" b="1" dirty="0" smtClean="0">
                <a:solidFill>
                  <a:srgbClr val="0000FF"/>
                </a:solidFill>
              </a:rPr>
              <a:t>: </a:t>
            </a:r>
            <a:r>
              <a:rPr lang="ko-KR" altLang="en-US" b="1" smtClean="0">
                <a:solidFill>
                  <a:srgbClr val="0000FF"/>
                </a:solidFill>
              </a:rPr>
              <a:t>삼성카드 일시불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endParaRPr lang="en-US" altLang="ko-KR" b="1" dirty="0">
              <a:solidFill>
                <a:srgbClr val="0000FF"/>
              </a:solidFill>
            </a:endParaRPr>
          </a:p>
          <a:p>
            <a:r>
              <a:rPr lang="ko-KR" altLang="en-US" b="1" dirty="0" smtClean="0">
                <a:solidFill>
                  <a:srgbClr val="0000FF"/>
                </a:solidFill>
              </a:rPr>
              <a:t>구매자</a:t>
            </a:r>
            <a:r>
              <a:rPr lang="en-US" altLang="ko-KR" b="1" dirty="0" smtClean="0">
                <a:solidFill>
                  <a:srgbClr val="0000FF"/>
                </a:solidFill>
              </a:rPr>
              <a:t>: </a:t>
            </a:r>
            <a:r>
              <a:rPr lang="ko-KR" altLang="en-US" b="1" smtClean="0">
                <a:solidFill>
                  <a:srgbClr val="0000FF"/>
                </a:solidFill>
              </a:rPr>
              <a:t>류병기 본인</a:t>
            </a:r>
            <a:endParaRPr lang="en-US" altLang="ko-KR" b="1" dirty="0" smtClean="0">
              <a:solidFill>
                <a:srgbClr val="0000FF"/>
              </a:solidFill>
            </a:endParaRPr>
          </a:p>
          <a:p>
            <a:endParaRPr lang="en-US" altLang="ko-KR" b="1" dirty="0">
              <a:solidFill>
                <a:srgbClr val="0000FF"/>
              </a:solidFill>
            </a:endParaRPr>
          </a:p>
          <a:p>
            <a:endParaRPr lang="ko-KR" altLang="en-US" b="1" dirty="0">
              <a:solidFill>
                <a:srgbClr val="0000FF"/>
              </a:solidFill>
            </a:endParaRPr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752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첨부</a:t>
            </a:r>
            <a:r>
              <a:rPr lang="en-US" altLang="ko-KR" dirty="0" smtClean="0"/>
              <a:t>2. </a:t>
            </a:r>
            <a:r>
              <a:rPr lang="ko-KR" altLang="en-US" smtClean="0"/>
              <a:t>자동차 입차기록 사본</a:t>
            </a: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3969"/>
            <a:ext cx="5181600" cy="2914650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14</a:t>
            </a:r>
            <a:r>
              <a:rPr lang="ko-KR" altLang="en-US" smtClean="0"/>
              <a:t>저 </a:t>
            </a:r>
            <a:r>
              <a:rPr lang="en-US" altLang="ko-KR" dirty="0" smtClean="0"/>
              <a:t>0288 </a:t>
            </a:r>
            <a:r>
              <a:rPr lang="ko-KR" altLang="en-US" smtClean="0"/>
              <a:t>차량</a:t>
            </a:r>
            <a:endParaRPr lang="en-US" altLang="ko-KR" dirty="0"/>
          </a:p>
          <a:p>
            <a:r>
              <a:rPr lang="en-US" altLang="ko-KR" dirty="0" smtClean="0"/>
              <a:t>2018</a:t>
            </a:r>
            <a:r>
              <a:rPr lang="ko-KR" altLang="en-US" smtClean="0"/>
              <a:t>년 </a:t>
            </a:r>
            <a:r>
              <a:rPr lang="en-US" altLang="ko-KR" dirty="0" smtClean="0"/>
              <a:t>3</a:t>
            </a:r>
            <a:r>
              <a:rPr lang="ko-KR" altLang="en-US" smtClean="0"/>
              <a:t>월 </a:t>
            </a:r>
            <a:r>
              <a:rPr lang="en-US" altLang="ko-KR" dirty="0" smtClean="0"/>
              <a:t>12</a:t>
            </a:r>
            <a:r>
              <a:rPr lang="ko-KR" altLang="en-US" smtClean="0"/>
              <a:t>일 </a:t>
            </a:r>
            <a:r>
              <a:rPr lang="en-US" altLang="ko-KR" dirty="0" smtClean="0"/>
              <a:t>18</a:t>
            </a:r>
            <a:r>
              <a:rPr lang="ko-KR" altLang="en-US" smtClean="0"/>
              <a:t>시 </a:t>
            </a:r>
            <a:r>
              <a:rPr lang="en-US" altLang="ko-KR" dirty="0" smtClean="0"/>
              <a:t>08</a:t>
            </a:r>
            <a:r>
              <a:rPr lang="ko-KR" altLang="en-US" smtClean="0"/>
              <a:t>분 입차</a:t>
            </a:r>
            <a:r>
              <a:rPr lang="en-US" altLang="ko-KR" dirty="0" smtClean="0"/>
              <a:t>.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236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첨부</a:t>
            </a:r>
            <a:r>
              <a:rPr lang="en-US" altLang="ko-KR" dirty="0" smtClean="0"/>
              <a:t>3. </a:t>
            </a:r>
            <a:r>
              <a:rPr lang="ko-KR" altLang="en-US" smtClean="0"/>
              <a:t>구매 상품 상자 사진 </a:t>
            </a:r>
            <a:r>
              <a:rPr lang="en-US" altLang="ko-KR" dirty="0" smtClean="0"/>
              <a:t>(</a:t>
            </a:r>
            <a:r>
              <a:rPr lang="ko-KR" altLang="en-US" smtClean="0"/>
              <a:t>하자부품</a:t>
            </a:r>
            <a:r>
              <a:rPr lang="en-US" altLang="ko-KR" dirty="0" smtClean="0"/>
              <a:t>1)</a:t>
            </a: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2538" y="2369741"/>
            <a:ext cx="4352925" cy="3264693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19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첨부</a:t>
            </a:r>
            <a:r>
              <a:rPr lang="en-US" altLang="ko-KR" dirty="0" smtClean="0"/>
              <a:t>4. </a:t>
            </a:r>
            <a:r>
              <a:rPr lang="ko-KR" altLang="en-US" smtClean="0"/>
              <a:t>부품불량 사진 촬영</a:t>
            </a:r>
            <a:r>
              <a:rPr lang="en-US" altLang="ko-KR" dirty="0" smtClean="0"/>
              <a:t>, </a:t>
            </a:r>
            <a:r>
              <a:rPr lang="ko-KR" altLang="en-US" smtClean="0"/>
              <a:t>사진파일 속성정보</a:t>
            </a: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2608" y="2378473"/>
            <a:ext cx="4352925" cy="3264693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479956" y="1825625"/>
            <a:ext cx="3873843" cy="4351338"/>
          </a:xfrm>
        </p:spPr>
        <p:txBody>
          <a:bodyPr/>
          <a:lstStyle/>
          <a:p>
            <a:r>
              <a:rPr lang="ko-KR" altLang="en-US" dirty="0" smtClean="0"/>
              <a:t>사진파일이름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20180312_184116.jpg</a:t>
            </a:r>
            <a:endParaRPr lang="en-US" altLang="ko-KR" dirty="0"/>
          </a:p>
          <a:p>
            <a:r>
              <a:rPr lang="ko-KR" altLang="en-US" smtClean="0"/>
              <a:t>촬영일시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2018</a:t>
            </a:r>
            <a:r>
              <a:rPr lang="ko-KR" altLang="en-US" smtClean="0"/>
              <a:t>년 </a:t>
            </a:r>
            <a:r>
              <a:rPr lang="en-US" altLang="ko-KR" dirty="0" smtClean="0"/>
              <a:t>3</a:t>
            </a:r>
            <a:r>
              <a:rPr lang="ko-KR" altLang="en-US" smtClean="0"/>
              <a:t>월 </a:t>
            </a:r>
            <a:r>
              <a:rPr lang="en-US" altLang="ko-KR" dirty="0" smtClean="0"/>
              <a:t>12</a:t>
            </a:r>
            <a:r>
              <a:rPr lang="ko-KR" altLang="en-US" smtClean="0"/>
              <a:t>일 </a:t>
            </a:r>
            <a:r>
              <a:rPr lang="en-US" altLang="ko-KR" dirty="0" smtClean="0"/>
              <a:t>18</a:t>
            </a:r>
            <a:r>
              <a:rPr lang="ko-KR" altLang="en-US" smtClean="0"/>
              <a:t>시 </a:t>
            </a:r>
            <a:r>
              <a:rPr lang="en-US" altLang="ko-KR" dirty="0" smtClean="0"/>
              <a:t>41</a:t>
            </a:r>
            <a:r>
              <a:rPr lang="ko-KR" altLang="en-US" smtClean="0"/>
              <a:t>분 </a:t>
            </a:r>
            <a:r>
              <a:rPr lang="en-US" altLang="ko-KR" dirty="0" smtClean="0"/>
              <a:t>16</a:t>
            </a:r>
            <a:r>
              <a:rPr lang="ko-KR" altLang="en-US" smtClean="0"/>
              <a:t>초</a:t>
            </a:r>
            <a:endParaRPr lang="en-US" altLang="ko-KR" dirty="0" smtClean="0"/>
          </a:p>
          <a:p>
            <a:r>
              <a:rPr lang="ko-KR" altLang="en-US" dirty="0" smtClean="0"/>
              <a:t>촬영기기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류병기 소유</a:t>
            </a:r>
            <a:r>
              <a:rPr lang="en-US" altLang="ko-KR" dirty="0" smtClean="0"/>
              <a:t>, </a:t>
            </a:r>
            <a:r>
              <a:rPr lang="ko-KR" altLang="en-US" smtClean="0"/>
              <a:t>갤럭시</a:t>
            </a:r>
            <a:r>
              <a:rPr lang="en-US" altLang="ko-KR" dirty="0" smtClean="0"/>
              <a:t>S6</a:t>
            </a:r>
            <a:r>
              <a:rPr lang="ko-KR" altLang="en-US" smtClean="0"/>
              <a:t>에지플러스 스마트폰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70" y="1825625"/>
            <a:ext cx="3169988" cy="432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07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고객권익을 위한 요청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본인</a:t>
            </a:r>
            <a:r>
              <a:rPr lang="en-US" altLang="ko-KR" dirty="0" smtClean="0"/>
              <a:t>(</a:t>
            </a:r>
            <a:r>
              <a:rPr lang="ko-KR" altLang="en-US" smtClean="0"/>
              <a:t>류병기</a:t>
            </a:r>
            <a:r>
              <a:rPr lang="en-US" altLang="ko-KR" dirty="0" smtClean="0"/>
              <a:t>)</a:t>
            </a:r>
            <a:r>
              <a:rPr lang="ko-KR" altLang="en-US" smtClean="0"/>
              <a:t>은 아이와 즐거운 시간을 보내기 위하여 영실업의 완구류를 구매하였습니다</a:t>
            </a:r>
            <a:r>
              <a:rPr lang="en-US" altLang="ko-KR" dirty="0" smtClean="0"/>
              <a:t>. </a:t>
            </a:r>
            <a:r>
              <a:rPr lang="ko-KR" altLang="en-US" smtClean="0"/>
              <a:t>그러나 영실업의 불량완구류와 이에 대한 기업</a:t>
            </a:r>
            <a:r>
              <a:rPr lang="en-US" altLang="ko-KR" dirty="0" smtClean="0"/>
              <a:t>a/s</a:t>
            </a:r>
            <a:r>
              <a:rPr lang="ko-KR" altLang="en-US" smtClean="0"/>
              <a:t>정책에 대한 부당성에 의하여 장난감불량에 의한 상품의 가치 훼손 등 고객가치가 훼손되었습니다</a:t>
            </a:r>
            <a:r>
              <a:rPr lang="en-US" altLang="ko-KR" dirty="0" smtClean="0"/>
              <a:t>. </a:t>
            </a:r>
            <a:r>
              <a:rPr lang="ko-KR" altLang="en-US" smtClean="0"/>
              <a:t>또한 장난감을 구매한 직후 누려야할 기쁜 마음을 잃고</a:t>
            </a:r>
            <a:r>
              <a:rPr lang="en-US" altLang="ko-KR" dirty="0" smtClean="0"/>
              <a:t>, </a:t>
            </a:r>
            <a:r>
              <a:rPr lang="ko-KR" altLang="en-US" smtClean="0"/>
              <a:t>그 대응에 있어 시간적 손실을 보았습니다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이에</a:t>
            </a:r>
            <a:r>
              <a:rPr lang="en-US" altLang="ko-KR" dirty="0" smtClean="0"/>
              <a:t>, </a:t>
            </a:r>
            <a:r>
              <a:rPr lang="ko-KR" altLang="en-US" smtClean="0"/>
              <a:t>본인과 아이를 둔 모든 부모</a:t>
            </a:r>
            <a:r>
              <a:rPr lang="en-US" altLang="ko-KR" dirty="0" smtClean="0"/>
              <a:t>, </a:t>
            </a:r>
            <a:r>
              <a:rPr lang="ko-KR" altLang="en-US" smtClean="0"/>
              <a:t>그리고 아이들을 위하여 더 나은 세상을 만들고자 본인은 본 자료를 만들고 한국소비자원과 함께 문제를 풀어나가고자 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본인은 불량부품의 교환과 함께</a:t>
            </a:r>
            <a:r>
              <a:rPr lang="en-US" altLang="ko-KR" dirty="0" smtClean="0"/>
              <a:t>, </a:t>
            </a:r>
            <a:r>
              <a:rPr lang="ko-KR" altLang="en-US" smtClean="0"/>
              <a:t>더 나은 완구류 완성을 위한 내구성 문제가 극복될 수 있도록 조처가 취해지기를 </a:t>
            </a:r>
            <a:r>
              <a:rPr lang="en-US" altLang="ko-KR" dirty="0" smtClean="0"/>
              <a:t>“</a:t>
            </a:r>
            <a:r>
              <a:rPr lang="ko-KR" altLang="en-US" smtClean="0"/>
              <a:t>영실업</a:t>
            </a:r>
            <a:r>
              <a:rPr lang="en-US" altLang="ko-KR" dirty="0" smtClean="0"/>
              <a:t>＂</a:t>
            </a:r>
            <a:r>
              <a:rPr lang="ko-KR" altLang="en-US" smtClean="0"/>
              <a:t>에 요청합니다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562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첨부</a:t>
            </a:r>
            <a:r>
              <a:rPr lang="en-US" altLang="ko-KR" dirty="0" smtClean="0"/>
              <a:t>5. A/S </a:t>
            </a:r>
            <a:r>
              <a:rPr lang="ko-KR" altLang="en-US" smtClean="0"/>
              <a:t>등록 확인문자 사본</a:t>
            </a: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86" y="1825625"/>
            <a:ext cx="2447627" cy="4351338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2018</a:t>
            </a:r>
            <a:r>
              <a:rPr lang="ko-KR" altLang="en-US" smtClean="0"/>
              <a:t>년 </a:t>
            </a:r>
            <a:r>
              <a:rPr lang="en-US" altLang="ko-KR" dirty="0" smtClean="0"/>
              <a:t>3</a:t>
            </a:r>
            <a:r>
              <a:rPr lang="ko-KR" altLang="en-US" smtClean="0"/>
              <a:t>월 </a:t>
            </a:r>
            <a:r>
              <a:rPr lang="en-US" altLang="ko-KR" dirty="0" smtClean="0"/>
              <a:t>20</a:t>
            </a:r>
            <a:r>
              <a:rPr lang="ko-KR" altLang="en-US" smtClean="0"/>
              <a:t>일 인터넷 접수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02-6220-5990 </a:t>
            </a:r>
            <a:r>
              <a:rPr lang="ko-KR" altLang="en-US" smtClean="0"/>
              <a:t>으로부터 문자 받음</a:t>
            </a:r>
            <a:r>
              <a:rPr lang="en-US" altLang="ko-KR" dirty="0" smtClean="0"/>
              <a:t>.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359243" y="3352800"/>
            <a:ext cx="733168" cy="626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283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첨부</a:t>
            </a:r>
            <a:r>
              <a:rPr lang="en-US" altLang="ko-KR" dirty="0" smtClean="0"/>
              <a:t>6. </a:t>
            </a:r>
            <a:r>
              <a:rPr lang="ko-KR" altLang="en-US" smtClean="0"/>
              <a:t>핸드폰 최근통화 목록</a:t>
            </a:r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86" y="1825625"/>
            <a:ext cx="2447627" cy="4351338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2018/3/21 17</a:t>
            </a:r>
            <a:r>
              <a:rPr lang="ko-KR" altLang="en-US" smtClean="0"/>
              <a:t>시 </a:t>
            </a:r>
            <a:r>
              <a:rPr lang="en-US" altLang="ko-KR" dirty="0" smtClean="0"/>
              <a:t>10</a:t>
            </a:r>
            <a:r>
              <a:rPr lang="ko-KR" altLang="en-US" smtClean="0"/>
              <a:t>분 </a:t>
            </a:r>
            <a:r>
              <a:rPr lang="en-US" altLang="ko-KR" dirty="0" smtClean="0"/>
              <a:t>A/S</a:t>
            </a:r>
            <a:r>
              <a:rPr lang="ko-KR" altLang="en-US" smtClean="0"/>
              <a:t>센터 전화함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080-031-1919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400432" y="3871784"/>
            <a:ext cx="733168" cy="626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31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첨부</a:t>
            </a:r>
            <a:r>
              <a:rPr lang="en-US" altLang="ko-KR" dirty="0" smtClean="0"/>
              <a:t>7. </a:t>
            </a:r>
            <a:r>
              <a:rPr lang="ko-KR" altLang="en-US" smtClean="0"/>
              <a:t>이메일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436" y="1554163"/>
            <a:ext cx="701420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75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첨부</a:t>
            </a:r>
            <a:r>
              <a:rPr lang="en-US" altLang="ko-KR" dirty="0" smtClean="0"/>
              <a:t>8. </a:t>
            </a:r>
            <a:r>
              <a:rPr lang="ko-KR" altLang="en-US" smtClean="0"/>
              <a:t>핸드폰 최근통화 목록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367481" y="4397590"/>
            <a:ext cx="733168" cy="626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841364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첨부</a:t>
            </a:r>
            <a:r>
              <a:rPr lang="en-US" altLang="ko-KR" dirty="0" smtClean="0"/>
              <a:t>9. </a:t>
            </a:r>
            <a:r>
              <a:rPr lang="ko-KR" altLang="en-US" smtClean="0"/>
              <a:t>핸드폰 최근통화 목록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1367481" y="3928033"/>
            <a:ext cx="733168" cy="626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내용 개체 틀 12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858477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첨부</a:t>
            </a:r>
            <a:r>
              <a:rPr lang="en-US" altLang="ko-KR" dirty="0" smtClean="0"/>
              <a:t>10. </a:t>
            </a:r>
            <a:r>
              <a:rPr lang="ko-KR" altLang="en-US" smtClean="0"/>
              <a:t>문자받음</a:t>
            </a:r>
            <a:r>
              <a:rPr lang="en-US" altLang="ko-KR" dirty="0" smtClean="0"/>
              <a:t> 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86" y="1825625"/>
            <a:ext cx="2447627" cy="4351338"/>
          </a:xfrm>
        </p:spPr>
      </p:pic>
      <p:sp>
        <p:nvSpPr>
          <p:cNvPr id="10" name="오른쪽 화살표 9"/>
          <p:cNvSpPr/>
          <p:nvPr/>
        </p:nvSpPr>
        <p:spPr>
          <a:xfrm>
            <a:off x="1219200" y="5272216"/>
            <a:ext cx="889686" cy="741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첨부</a:t>
            </a:r>
            <a:r>
              <a:rPr lang="en-US" altLang="ko-KR" dirty="0" smtClean="0"/>
              <a:t>11. 1:1 </a:t>
            </a:r>
            <a:r>
              <a:rPr lang="ko-KR" altLang="en-US" smtClean="0"/>
              <a:t>문의내용 등록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15" name="내용 개체 틀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894806"/>
            <a:ext cx="5181600" cy="2212975"/>
          </a:xfrm>
          <a:prstGeom prst="rect">
            <a:avLst/>
          </a:prstGeom>
        </p:spPr>
      </p:pic>
      <p:pic>
        <p:nvPicPr>
          <p:cNvPr id="18" name="내용 개체 틀 1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37695"/>
            <a:ext cx="5181600" cy="37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29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첨부</a:t>
            </a:r>
            <a:r>
              <a:rPr lang="en-US" altLang="ko-KR" dirty="0" smtClean="0"/>
              <a:t>12. </a:t>
            </a:r>
            <a:r>
              <a:rPr lang="ko-KR" altLang="en-US" smtClean="0"/>
              <a:t>완구류의 차별화 포인트</a:t>
            </a:r>
            <a:r>
              <a:rPr lang="en-US" altLang="ko-KR" dirty="0" smtClean="0"/>
              <a:t>. “</a:t>
            </a:r>
            <a:r>
              <a:rPr lang="ko-KR" altLang="en-US" smtClean="0"/>
              <a:t>열쇠</a:t>
            </a:r>
            <a:r>
              <a:rPr lang="en-US" altLang="ko-KR" dirty="0" smtClean="0"/>
              <a:t>”</a:t>
            </a:r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3640" y="1825625"/>
            <a:ext cx="4098720" cy="4351338"/>
          </a:xfrm>
          <a:prstGeom prst="rect">
            <a:avLst/>
          </a:prstGeom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05201" y="1825625"/>
            <a:ext cx="3447598" cy="4351338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897924" y="3805881"/>
            <a:ext cx="741406" cy="1029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810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첨부</a:t>
            </a:r>
            <a:r>
              <a:rPr lang="en-US" altLang="ko-KR" dirty="0" smtClean="0"/>
              <a:t>13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068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첨부</a:t>
            </a:r>
            <a:r>
              <a:rPr lang="en-US" altLang="ko-KR" dirty="0" smtClean="0"/>
              <a:t>14</a:t>
            </a:r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63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소비자권익보호 </a:t>
            </a:r>
            <a:r>
              <a:rPr lang="ko-KR" altLang="en-US" dirty="0" err="1" smtClean="0"/>
              <a:t>요청자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인적사항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류병기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직업</a:t>
            </a:r>
            <a:r>
              <a:rPr lang="en-US" altLang="ko-KR" dirty="0" smtClean="0"/>
              <a:t>: </a:t>
            </a:r>
            <a:r>
              <a:rPr lang="ko-KR" altLang="en-US" smtClean="0"/>
              <a:t>연구원</a:t>
            </a:r>
            <a:r>
              <a:rPr lang="en-US" altLang="ko-KR" dirty="0" smtClean="0"/>
              <a:t>(</a:t>
            </a:r>
            <a:r>
              <a:rPr lang="ko-KR" altLang="en-US" smtClean="0"/>
              <a:t>물리학자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010-8867-1983</a:t>
            </a:r>
          </a:p>
          <a:p>
            <a:pPr lvl="1"/>
            <a:r>
              <a:rPr lang="en-US" altLang="ko-KR" dirty="0" smtClean="0">
                <a:hlinkClick r:id="rId2"/>
              </a:rPr>
              <a:t>byungkiryu@keri.re.kr</a:t>
            </a:r>
            <a:r>
              <a:rPr lang="en-US" altLang="ko-KR" dirty="0" smtClean="0"/>
              <a:t> or</a:t>
            </a:r>
            <a:r>
              <a:rPr lang="ko-KR" altLang="en-US"/>
              <a:t> </a:t>
            </a:r>
            <a:r>
              <a:rPr lang="en-US" altLang="ko-KR" dirty="0" smtClean="0">
                <a:hlinkClick r:id="rId3"/>
              </a:rPr>
              <a:t>cta4rbk@gmail.com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경상남도 창원시 </a:t>
            </a:r>
            <a:r>
              <a:rPr lang="ko-KR" altLang="en-US" dirty="0" err="1" smtClean="0"/>
              <a:t>성산구</a:t>
            </a:r>
            <a:r>
              <a:rPr lang="ko-KR" altLang="en-US" dirty="0" smtClean="0"/>
              <a:t> 원이대로</a:t>
            </a:r>
            <a:r>
              <a:rPr lang="en-US" altLang="ko-KR" dirty="0" smtClean="0"/>
              <a:t>878</a:t>
            </a:r>
            <a:r>
              <a:rPr lang="ko-KR" altLang="en-US" smtClean="0"/>
              <a:t>번길 </a:t>
            </a:r>
            <a:r>
              <a:rPr lang="en-US" altLang="ko-KR" dirty="0" smtClean="0"/>
              <a:t>9, 105</a:t>
            </a:r>
            <a:r>
              <a:rPr lang="ko-KR" altLang="en-US" smtClean="0"/>
              <a:t>동 </a:t>
            </a:r>
            <a:r>
              <a:rPr lang="en-US" altLang="ko-KR" dirty="0" smtClean="0"/>
              <a:t>2504</a:t>
            </a:r>
            <a:r>
              <a:rPr lang="ko-KR" altLang="en-US" smtClean="0"/>
              <a:t>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특이사항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시크릿쥬쥬를</a:t>
            </a:r>
            <a:r>
              <a:rPr lang="ko-KR" altLang="en-US" dirty="0" smtClean="0"/>
              <a:t> 좋아하는 만</a:t>
            </a:r>
            <a:r>
              <a:rPr lang="en-US" altLang="ko-KR" dirty="0" smtClean="0"/>
              <a:t>4</a:t>
            </a:r>
            <a:r>
              <a:rPr lang="ko-KR" altLang="en-US" smtClean="0"/>
              <a:t>년반 여아의 친부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집에 </a:t>
            </a:r>
            <a:r>
              <a:rPr lang="ko-KR" altLang="en-US" dirty="0" err="1" smtClean="0"/>
              <a:t>시크릿쥬쥬</a:t>
            </a:r>
            <a:r>
              <a:rPr lang="ko-KR" altLang="en-US" dirty="0" smtClean="0"/>
              <a:t> 등 </a:t>
            </a:r>
            <a:r>
              <a:rPr lang="ko-KR" altLang="en-US" dirty="0" err="1" smtClean="0"/>
              <a:t>영실업</a:t>
            </a:r>
            <a:r>
              <a:rPr lang="ko-KR" altLang="en-US" dirty="0" smtClean="0"/>
              <a:t> 완구와 동영상 다수 보유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453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첨부</a:t>
            </a:r>
            <a:r>
              <a:rPr lang="en-US" altLang="ko-KR" dirty="0" smtClean="0"/>
              <a:t>15</a:t>
            </a:r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498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첨부</a:t>
            </a:r>
            <a:r>
              <a:rPr lang="en-US" altLang="ko-KR" dirty="0" smtClean="0"/>
              <a:t>16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11752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첨부</a:t>
            </a:r>
            <a:r>
              <a:rPr lang="en-US" altLang="ko-KR" dirty="0" smtClean="0"/>
              <a:t>17</a:t>
            </a:r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플라스틱</a:t>
            </a:r>
            <a:r>
              <a:rPr lang="en-US" altLang="ko-KR" dirty="0" smtClean="0"/>
              <a:t>, </a:t>
            </a:r>
            <a:r>
              <a:rPr lang="ko-KR" altLang="en-US" smtClean="0"/>
              <a:t>폴리에스테르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분야</a:t>
            </a:r>
            <a:r>
              <a:rPr lang="en-US" altLang="ko-KR" dirty="0" smtClean="0"/>
              <a:t>: </a:t>
            </a:r>
            <a:r>
              <a:rPr lang="ko-KR" altLang="en-US" smtClean="0"/>
              <a:t>기계공학</a:t>
            </a:r>
            <a:r>
              <a:rPr lang="en-US" altLang="ko-KR" dirty="0" smtClean="0"/>
              <a:t>, </a:t>
            </a:r>
            <a:r>
              <a:rPr lang="ko-KR" altLang="en-US" smtClean="0"/>
              <a:t>파괴역학</a:t>
            </a:r>
            <a:r>
              <a:rPr lang="en-US" altLang="ko-KR" dirty="0" smtClean="0"/>
              <a:t>, </a:t>
            </a:r>
            <a:r>
              <a:rPr lang="ko-KR" altLang="en-US" smtClean="0"/>
              <a:t>재료공학</a:t>
            </a:r>
            <a:endParaRPr lang="en-US" altLang="ko-KR" dirty="0"/>
          </a:p>
          <a:p>
            <a:pPr lvl="1"/>
            <a:r>
              <a:rPr lang="en-US" altLang="ko-KR" dirty="0" smtClean="0"/>
              <a:t>Plastic deformation</a:t>
            </a:r>
          </a:p>
          <a:p>
            <a:pPr lvl="1"/>
            <a:r>
              <a:rPr lang="en-US" altLang="ko-KR" dirty="0" smtClean="0"/>
              <a:t>Fracture toughness</a:t>
            </a:r>
          </a:p>
          <a:p>
            <a:pPr lvl="1"/>
            <a:r>
              <a:rPr lang="en-US" altLang="ko-KR" dirty="0" smtClean="0"/>
              <a:t>Fatigue failure</a:t>
            </a:r>
          </a:p>
          <a:p>
            <a:pPr lvl="1"/>
            <a:r>
              <a:rPr lang="ko-KR" altLang="en-US" dirty="0" err="1" smtClean="0"/>
              <a:t>파단면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893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첨부</a:t>
            </a:r>
            <a:r>
              <a:rPr lang="en-US" altLang="ko-KR" dirty="0" smtClean="0"/>
              <a:t>18. </a:t>
            </a:r>
            <a:r>
              <a:rPr lang="ko-KR" altLang="en-US" smtClean="0"/>
              <a:t>동영상 촬영</a:t>
            </a:r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동영상파일 </a:t>
            </a:r>
            <a:r>
              <a:rPr lang="en-US" altLang="ko-KR" dirty="0" smtClean="0"/>
              <a:t>2</a:t>
            </a:r>
            <a:r>
              <a:rPr lang="ko-KR" altLang="en-US" smtClean="0"/>
              <a:t>에 해당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52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첨부</a:t>
            </a:r>
            <a:r>
              <a:rPr lang="en-US" altLang="ko-KR" dirty="0" smtClean="0"/>
              <a:t>19. </a:t>
            </a:r>
            <a:r>
              <a:rPr lang="ko-KR" altLang="en-US" smtClean="0"/>
              <a:t>부품 첫사용 망가짐 증거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실 사용 시간</a:t>
            </a:r>
            <a:r>
              <a:rPr lang="en-US" altLang="ko-KR" dirty="0" smtClean="0">
                <a:solidFill>
                  <a:srgbClr val="FF0000"/>
                </a:solidFill>
              </a:rPr>
              <a:t>: 0</a:t>
            </a:r>
            <a:r>
              <a:rPr lang="ko-KR" altLang="en-US" smtClean="0">
                <a:solidFill>
                  <a:srgbClr val="FF0000"/>
                </a:solidFill>
              </a:rPr>
              <a:t>분</a:t>
            </a:r>
            <a:r>
              <a:rPr lang="en-US" altLang="ko-KR" dirty="0" smtClean="0">
                <a:solidFill>
                  <a:srgbClr val="FF0000"/>
                </a:solidFill>
              </a:rPr>
              <a:t>(1</a:t>
            </a:r>
            <a:r>
              <a:rPr lang="ko-KR" altLang="en-US" smtClean="0">
                <a:solidFill>
                  <a:srgbClr val="FF0000"/>
                </a:solidFill>
              </a:rPr>
              <a:t>회사용시간</a:t>
            </a:r>
            <a:r>
              <a:rPr lang="en-US" altLang="ko-KR" dirty="0" smtClean="0">
                <a:solidFill>
                  <a:srgbClr val="FF0000"/>
                </a:solidFill>
              </a:rPr>
              <a:t>)-</a:t>
            </a:r>
            <a:r>
              <a:rPr lang="ko-KR" altLang="en-US" smtClean="0">
                <a:solidFill>
                  <a:srgbClr val="FF0000"/>
                </a:solidFill>
              </a:rPr>
              <a:t>최대</a:t>
            </a:r>
            <a:r>
              <a:rPr lang="en-US" altLang="ko-KR" dirty="0" smtClean="0">
                <a:solidFill>
                  <a:srgbClr val="FF0000"/>
                </a:solidFill>
              </a:rPr>
              <a:t>33</a:t>
            </a:r>
            <a:r>
              <a:rPr lang="ko-KR" altLang="en-US" smtClean="0">
                <a:solidFill>
                  <a:srgbClr val="FF0000"/>
                </a:solidFill>
              </a:rPr>
              <a:t>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구매 후 파손까지의 시간 </a:t>
            </a:r>
            <a:r>
              <a:rPr lang="en-US" altLang="ko-KR" dirty="0" smtClean="0"/>
              <a:t>65</a:t>
            </a:r>
            <a:r>
              <a:rPr lang="ko-KR" altLang="en-US" smtClean="0"/>
              <a:t>분</a:t>
            </a:r>
            <a:r>
              <a:rPr lang="en-US" altLang="ko-KR" dirty="0" smtClean="0"/>
              <a:t>, </a:t>
            </a:r>
            <a:r>
              <a:rPr lang="ko-KR" altLang="en-US" smtClean="0"/>
              <a:t>개봉 후 파손까지의 시간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구매</a:t>
            </a:r>
            <a:r>
              <a:rPr lang="en-US" altLang="ko-KR" dirty="0" smtClean="0"/>
              <a:t>: 17</a:t>
            </a:r>
            <a:r>
              <a:rPr lang="ko-KR" altLang="en-US" smtClean="0"/>
              <a:t>시 </a:t>
            </a:r>
            <a:r>
              <a:rPr lang="en-US" altLang="ko-KR" dirty="0" smtClean="0"/>
              <a:t>36</a:t>
            </a:r>
            <a:r>
              <a:rPr lang="ko-KR" altLang="en-US" smtClean="0"/>
              <a:t>분</a:t>
            </a:r>
            <a:r>
              <a:rPr lang="en-US" altLang="ko-KR" dirty="0" smtClean="0"/>
              <a:t>(</a:t>
            </a:r>
            <a:r>
              <a:rPr lang="ko-KR" altLang="en-US" smtClean="0"/>
              <a:t>증빙</a:t>
            </a:r>
            <a:r>
              <a:rPr lang="en-US" altLang="ko-KR" dirty="0" smtClean="0"/>
              <a:t>: </a:t>
            </a:r>
            <a:r>
              <a:rPr lang="ko-KR" altLang="en-US" smtClean="0"/>
              <a:t>구매영수증</a:t>
            </a:r>
            <a:r>
              <a:rPr lang="en-US" altLang="ko-KR" dirty="0" smtClean="0"/>
              <a:t>), </a:t>
            </a:r>
            <a:r>
              <a:rPr lang="ko-KR" altLang="en-US" smtClean="0"/>
              <a:t>집 입차 시각</a:t>
            </a:r>
            <a:r>
              <a:rPr lang="en-US" altLang="ko-KR" dirty="0" smtClean="0"/>
              <a:t>: 18</a:t>
            </a:r>
            <a:r>
              <a:rPr lang="ko-KR" altLang="en-US" smtClean="0"/>
              <a:t>시 </a:t>
            </a:r>
            <a:r>
              <a:rPr lang="en-US" altLang="ko-KR" dirty="0" smtClean="0"/>
              <a:t>8</a:t>
            </a:r>
            <a:r>
              <a:rPr lang="ko-KR" altLang="en-US" smtClean="0"/>
              <a:t>분 </a:t>
            </a:r>
            <a:r>
              <a:rPr lang="en-US" altLang="ko-KR" dirty="0" smtClean="0"/>
              <a:t>(</a:t>
            </a:r>
            <a:r>
              <a:rPr lang="ko-KR" altLang="en-US" smtClean="0"/>
              <a:t>증빙</a:t>
            </a:r>
            <a:r>
              <a:rPr lang="en-US" altLang="ko-KR" dirty="0" smtClean="0"/>
              <a:t>: </a:t>
            </a:r>
            <a:r>
              <a:rPr lang="ko-KR" altLang="en-US" smtClean="0"/>
              <a:t>사진</a:t>
            </a:r>
            <a:r>
              <a:rPr lang="en-US" altLang="ko-KR" dirty="0" smtClean="0"/>
              <a:t>, </a:t>
            </a:r>
            <a:r>
              <a:rPr lang="ko-KR" altLang="en-US" smtClean="0"/>
              <a:t>아파트 자동차 입차시각</a:t>
            </a:r>
            <a:r>
              <a:rPr lang="en-US" altLang="ko-KR" dirty="0" smtClean="0"/>
              <a:t>), </a:t>
            </a:r>
            <a:r>
              <a:rPr lang="ko-KR" altLang="en-US" smtClean="0"/>
              <a:t>불량파손</a:t>
            </a:r>
            <a:r>
              <a:rPr lang="en-US" altLang="ko-KR" dirty="0" smtClean="0"/>
              <a:t>: 18</a:t>
            </a:r>
            <a:r>
              <a:rPr lang="ko-KR" altLang="en-US" smtClean="0"/>
              <a:t>시 </a:t>
            </a:r>
            <a:r>
              <a:rPr lang="en-US" altLang="ko-KR" dirty="0" smtClean="0"/>
              <a:t>41</a:t>
            </a:r>
            <a:r>
              <a:rPr lang="ko-KR" altLang="en-US" smtClean="0"/>
              <a:t>분 </a:t>
            </a:r>
            <a:r>
              <a:rPr lang="en-US" altLang="ko-KR" dirty="0" smtClean="0"/>
              <a:t>(</a:t>
            </a:r>
            <a:r>
              <a:rPr lang="ko-KR" altLang="en-US" smtClean="0"/>
              <a:t>증빙</a:t>
            </a:r>
            <a:r>
              <a:rPr lang="en-US" altLang="ko-KR" dirty="0" smtClean="0"/>
              <a:t>: </a:t>
            </a:r>
            <a:r>
              <a:rPr lang="ko-KR" altLang="en-US" smtClean="0"/>
              <a:t>사진촬영시각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지하</a:t>
            </a:r>
            <a:r>
              <a:rPr lang="en-US" altLang="ko-KR" dirty="0" smtClean="0"/>
              <a:t>2</a:t>
            </a:r>
            <a:r>
              <a:rPr lang="ko-KR" altLang="en-US" smtClean="0"/>
              <a:t>층 </a:t>
            </a:r>
            <a:r>
              <a:rPr lang="en-US" altLang="ko-KR" dirty="0" smtClean="0"/>
              <a:t>28</a:t>
            </a:r>
            <a:r>
              <a:rPr lang="ko-KR" altLang="en-US" smtClean="0"/>
              <a:t>층까지 걸리는 시각 </a:t>
            </a:r>
            <a:r>
              <a:rPr lang="en-US" altLang="ko-KR" dirty="0" smtClean="0"/>
              <a:t>(</a:t>
            </a:r>
            <a:r>
              <a:rPr lang="ko-KR" altLang="en-US" smtClean="0"/>
              <a:t>실험실시</a:t>
            </a:r>
            <a:r>
              <a:rPr lang="en-US" altLang="ko-KR" dirty="0" smtClean="0"/>
              <a:t>): ~2</a:t>
            </a:r>
            <a:r>
              <a:rPr lang="ko-KR" altLang="en-US" smtClean="0"/>
              <a:t>분 </a:t>
            </a:r>
            <a:r>
              <a:rPr lang="en-US" altLang="ko-KR" dirty="0" smtClean="0"/>
              <a:t>(</a:t>
            </a:r>
            <a:r>
              <a:rPr lang="ko-KR" altLang="en-US" smtClean="0"/>
              <a:t>엘리베이터 타자마자 도착까지 </a:t>
            </a:r>
            <a:r>
              <a:rPr lang="en-US" altLang="ko-KR" dirty="0" smtClean="0"/>
              <a:t>46</a:t>
            </a:r>
            <a:r>
              <a:rPr lang="ko-KR" altLang="en-US" smtClean="0"/>
              <a:t>초</a:t>
            </a:r>
            <a:r>
              <a:rPr lang="en-US" altLang="ko-KR" dirty="0" smtClean="0"/>
              <a:t>, </a:t>
            </a:r>
            <a:r>
              <a:rPr lang="ko-KR" altLang="en-US" smtClean="0"/>
              <a:t>기다리는 시간과 걷는시간</a:t>
            </a:r>
            <a:r>
              <a:rPr lang="en-US" altLang="ko-KR" dirty="0" smtClean="0"/>
              <a:t>, </a:t>
            </a:r>
            <a:r>
              <a:rPr lang="ko-KR" altLang="en-US" smtClean="0"/>
              <a:t>집문 여는 시간까지 총 </a:t>
            </a:r>
            <a:r>
              <a:rPr lang="en-US" altLang="ko-KR" dirty="0" smtClean="0"/>
              <a:t>2</a:t>
            </a:r>
            <a:r>
              <a:rPr lang="ko-KR" altLang="en-US" smtClean="0"/>
              <a:t>분</a:t>
            </a:r>
            <a:r>
              <a:rPr lang="en-US" altLang="ko-KR" dirty="0" smtClean="0"/>
              <a:t>), </a:t>
            </a:r>
            <a:r>
              <a:rPr lang="ko-KR" altLang="en-US" smtClean="0"/>
              <a:t>아이 옷 갈아입고 손 씻는시간 </a:t>
            </a:r>
            <a:r>
              <a:rPr lang="en-US" altLang="ko-KR" dirty="0" smtClean="0"/>
              <a:t>5</a:t>
            </a:r>
            <a:r>
              <a:rPr lang="ko-KR" altLang="en-US" smtClean="0"/>
              <a:t>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1</a:t>
            </a:r>
            <a:r>
              <a:rPr lang="ko-KR" altLang="en-US" smtClean="0"/>
              <a:t>회 사용에 대한 증거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키를 여러 번 사용시 </a:t>
            </a:r>
            <a:r>
              <a:rPr lang="ko-KR" altLang="en-US" dirty="0" err="1" smtClean="0"/>
              <a:t>기스가</a:t>
            </a:r>
            <a:r>
              <a:rPr lang="ko-KR" altLang="en-US" dirty="0" smtClean="0"/>
              <a:t> 발생가능</a:t>
            </a:r>
            <a:r>
              <a:rPr lang="en-US" altLang="ko-KR" dirty="0" smtClean="0"/>
              <a:t>, </a:t>
            </a:r>
            <a:r>
              <a:rPr lang="ko-KR" altLang="en-US" smtClean="0"/>
              <a:t>그러나 본 경우에는 아직까지 키가 매우 깨긋</a:t>
            </a:r>
            <a:r>
              <a:rPr lang="en-US" altLang="ko-KR" dirty="0" smtClean="0"/>
              <a:t>. (</a:t>
            </a:r>
            <a:r>
              <a:rPr lang="ko-KR" altLang="en-US" smtClean="0"/>
              <a:t>사진 확보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098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첨부</a:t>
            </a:r>
            <a:r>
              <a:rPr lang="en-US" altLang="ko-KR" dirty="0"/>
              <a:t>20.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사용회수 추정을 통한 필요 내구도 연산</a:t>
            </a:r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smtClean="0">
                <a:solidFill>
                  <a:srgbClr val="FF0000"/>
                </a:solidFill>
              </a:rPr>
              <a:t>회사용파손 </a:t>
            </a:r>
            <a:r>
              <a:rPr lang="en-US" altLang="ko-KR" dirty="0" smtClean="0">
                <a:solidFill>
                  <a:srgbClr val="FF0000"/>
                </a:solidFill>
              </a:rPr>
              <a:t>vs. 6</a:t>
            </a:r>
            <a:r>
              <a:rPr lang="ko-KR" altLang="en-US" smtClean="0">
                <a:solidFill>
                  <a:srgbClr val="FF0000"/>
                </a:solidFill>
              </a:rPr>
              <a:t>개월 보증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보증기간 </a:t>
            </a:r>
            <a:r>
              <a:rPr lang="en-US" altLang="ko-KR" dirty="0" smtClean="0">
                <a:solidFill>
                  <a:srgbClr val="0000FF"/>
                </a:solidFill>
              </a:rPr>
              <a:t>6</a:t>
            </a:r>
            <a:r>
              <a:rPr lang="ko-KR" altLang="en-US" smtClean="0">
                <a:solidFill>
                  <a:srgbClr val="0000FF"/>
                </a:solidFill>
              </a:rPr>
              <a:t>개월인데</a:t>
            </a:r>
            <a:r>
              <a:rPr lang="en-US" altLang="ko-KR" dirty="0" smtClean="0">
                <a:solidFill>
                  <a:srgbClr val="0000FF"/>
                </a:solidFill>
              </a:rPr>
              <a:t>, 10</a:t>
            </a:r>
            <a:r>
              <a:rPr lang="ko-KR" altLang="en-US" smtClean="0">
                <a:solidFill>
                  <a:srgbClr val="0000FF"/>
                </a:solidFill>
              </a:rPr>
              <a:t>분 사용 </a:t>
            </a:r>
            <a:r>
              <a:rPr lang="en-US" altLang="ko-KR" dirty="0" smtClean="0">
                <a:solidFill>
                  <a:srgbClr val="0000FF"/>
                </a:solidFill>
              </a:rPr>
              <a:t>(1</a:t>
            </a:r>
            <a:r>
              <a:rPr lang="ko-KR" altLang="en-US" smtClean="0">
                <a:solidFill>
                  <a:srgbClr val="0000FF"/>
                </a:solidFill>
              </a:rPr>
              <a:t>회 사용</a:t>
            </a:r>
            <a:r>
              <a:rPr lang="en-US" altLang="ko-KR" dirty="0" smtClean="0">
                <a:solidFill>
                  <a:srgbClr val="0000FF"/>
                </a:solidFill>
              </a:rPr>
              <a:t>)</a:t>
            </a:r>
            <a:r>
              <a:rPr lang="ko-KR" altLang="en-US" smtClean="0">
                <a:solidFill>
                  <a:srgbClr val="0000FF"/>
                </a:solidFill>
              </a:rPr>
              <a:t>으로 열쇠가 부러짐</a:t>
            </a:r>
            <a:r>
              <a:rPr lang="en-US" altLang="ko-KR" dirty="0" smtClean="0">
                <a:solidFill>
                  <a:srgbClr val="0000FF"/>
                </a:solidFill>
              </a:rPr>
              <a:t>.</a:t>
            </a: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실 사용 시간</a:t>
            </a:r>
            <a:r>
              <a:rPr lang="en-US" altLang="ko-KR" dirty="0" smtClean="0">
                <a:solidFill>
                  <a:srgbClr val="FF0000"/>
                </a:solidFill>
              </a:rPr>
              <a:t>: 0</a:t>
            </a:r>
            <a:r>
              <a:rPr lang="ko-KR" altLang="en-US" smtClean="0">
                <a:solidFill>
                  <a:srgbClr val="FF0000"/>
                </a:solidFill>
              </a:rPr>
              <a:t>분</a:t>
            </a:r>
            <a:r>
              <a:rPr lang="en-US" altLang="ko-KR" dirty="0" smtClean="0">
                <a:solidFill>
                  <a:srgbClr val="FF0000"/>
                </a:solidFill>
              </a:rPr>
              <a:t>(1</a:t>
            </a:r>
            <a:r>
              <a:rPr lang="ko-KR" altLang="en-US" smtClean="0">
                <a:solidFill>
                  <a:srgbClr val="FF0000"/>
                </a:solidFill>
              </a:rPr>
              <a:t>회사용시간</a:t>
            </a:r>
            <a:r>
              <a:rPr lang="en-US" altLang="ko-KR" dirty="0" smtClean="0">
                <a:solidFill>
                  <a:srgbClr val="FF0000"/>
                </a:solidFill>
              </a:rPr>
              <a:t>)-</a:t>
            </a:r>
            <a:r>
              <a:rPr lang="ko-KR" altLang="en-US" smtClean="0">
                <a:solidFill>
                  <a:srgbClr val="FF0000"/>
                </a:solidFill>
              </a:rPr>
              <a:t>최대</a:t>
            </a:r>
            <a:r>
              <a:rPr lang="en-US" altLang="ko-KR" dirty="0" smtClean="0">
                <a:solidFill>
                  <a:srgbClr val="FF0000"/>
                </a:solidFill>
              </a:rPr>
              <a:t>33</a:t>
            </a:r>
            <a:r>
              <a:rPr lang="ko-KR" altLang="en-US" smtClean="0">
                <a:solidFill>
                  <a:srgbClr val="FF0000"/>
                </a:solidFill>
              </a:rPr>
              <a:t>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dirty="0" smtClean="0"/>
              <a:t>구매 후 파손까지의 시간 </a:t>
            </a:r>
            <a:r>
              <a:rPr lang="en-US" altLang="ko-KR" dirty="0" smtClean="0"/>
              <a:t>65</a:t>
            </a:r>
            <a:r>
              <a:rPr lang="ko-KR" altLang="en-US" smtClean="0"/>
              <a:t>분</a:t>
            </a:r>
            <a:r>
              <a:rPr lang="en-US" altLang="ko-KR" dirty="0" smtClean="0"/>
              <a:t>, </a:t>
            </a:r>
            <a:r>
              <a:rPr lang="ko-KR" altLang="en-US" smtClean="0"/>
              <a:t>개봉 후 파손까지의 시간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구매</a:t>
            </a:r>
            <a:r>
              <a:rPr lang="en-US" altLang="ko-KR" dirty="0" smtClean="0"/>
              <a:t>: 17</a:t>
            </a:r>
            <a:r>
              <a:rPr lang="ko-KR" altLang="en-US" smtClean="0"/>
              <a:t>시 </a:t>
            </a:r>
            <a:r>
              <a:rPr lang="en-US" altLang="ko-KR" dirty="0" smtClean="0"/>
              <a:t>36</a:t>
            </a:r>
            <a:r>
              <a:rPr lang="ko-KR" altLang="en-US" smtClean="0"/>
              <a:t>분</a:t>
            </a:r>
            <a:r>
              <a:rPr lang="en-US" altLang="ko-KR" dirty="0" smtClean="0"/>
              <a:t>(</a:t>
            </a:r>
            <a:r>
              <a:rPr lang="ko-KR" altLang="en-US" smtClean="0"/>
              <a:t>증빙</a:t>
            </a:r>
            <a:r>
              <a:rPr lang="en-US" altLang="ko-KR" dirty="0" smtClean="0"/>
              <a:t>: </a:t>
            </a:r>
            <a:r>
              <a:rPr lang="ko-KR" altLang="en-US" smtClean="0"/>
              <a:t>구매영수증</a:t>
            </a:r>
            <a:r>
              <a:rPr lang="en-US" altLang="ko-KR" dirty="0" smtClean="0"/>
              <a:t>), </a:t>
            </a:r>
            <a:r>
              <a:rPr lang="ko-KR" altLang="en-US" smtClean="0"/>
              <a:t>집 입차 시각</a:t>
            </a:r>
            <a:r>
              <a:rPr lang="en-US" altLang="ko-KR" dirty="0" smtClean="0"/>
              <a:t>: 18</a:t>
            </a:r>
            <a:r>
              <a:rPr lang="ko-KR" altLang="en-US" smtClean="0"/>
              <a:t>시 </a:t>
            </a:r>
            <a:r>
              <a:rPr lang="en-US" altLang="ko-KR" dirty="0" smtClean="0"/>
              <a:t>8</a:t>
            </a:r>
            <a:r>
              <a:rPr lang="ko-KR" altLang="en-US" smtClean="0"/>
              <a:t>분 </a:t>
            </a:r>
            <a:r>
              <a:rPr lang="en-US" altLang="ko-KR" dirty="0" smtClean="0"/>
              <a:t>(</a:t>
            </a:r>
            <a:r>
              <a:rPr lang="ko-KR" altLang="en-US" smtClean="0"/>
              <a:t>증빙</a:t>
            </a:r>
            <a:r>
              <a:rPr lang="en-US" altLang="ko-KR" dirty="0" smtClean="0"/>
              <a:t>: </a:t>
            </a:r>
            <a:r>
              <a:rPr lang="ko-KR" altLang="en-US" smtClean="0"/>
              <a:t>사진</a:t>
            </a:r>
            <a:r>
              <a:rPr lang="en-US" altLang="ko-KR" dirty="0" smtClean="0"/>
              <a:t>, </a:t>
            </a:r>
            <a:r>
              <a:rPr lang="ko-KR" altLang="en-US" smtClean="0"/>
              <a:t>아파트 자동차 입차시각</a:t>
            </a:r>
            <a:r>
              <a:rPr lang="en-US" altLang="ko-KR" dirty="0" smtClean="0"/>
              <a:t>), </a:t>
            </a:r>
            <a:r>
              <a:rPr lang="ko-KR" altLang="en-US" smtClean="0"/>
              <a:t>불량파손</a:t>
            </a:r>
            <a:r>
              <a:rPr lang="en-US" altLang="ko-KR" dirty="0" smtClean="0"/>
              <a:t>: 18</a:t>
            </a:r>
            <a:r>
              <a:rPr lang="ko-KR" altLang="en-US" smtClean="0"/>
              <a:t>시 </a:t>
            </a:r>
            <a:r>
              <a:rPr lang="en-US" altLang="ko-KR" dirty="0" smtClean="0"/>
              <a:t>41</a:t>
            </a:r>
            <a:r>
              <a:rPr lang="ko-KR" altLang="en-US" smtClean="0"/>
              <a:t>분 </a:t>
            </a:r>
            <a:r>
              <a:rPr lang="en-US" altLang="ko-KR" dirty="0" smtClean="0"/>
              <a:t>(</a:t>
            </a:r>
            <a:r>
              <a:rPr lang="ko-KR" altLang="en-US" smtClean="0"/>
              <a:t>증빙</a:t>
            </a:r>
            <a:r>
              <a:rPr lang="en-US" altLang="ko-KR" dirty="0" smtClean="0"/>
              <a:t>: </a:t>
            </a:r>
            <a:r>
              <a:rPr lang="ko-KR" altLang="en-US" smtClean="0"/>
              <a:t>사진촬영시각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지하</a:t>
            </a:r>
            <a:r>
              <a:rPr lang="en-US" altLang="ko-KR" dirty="0" smtClean="0"/>
              <a:t>2</a:t>
            </a:r>
            <a:r>
              <a:rPr lang="ko-KR" altLang="en-US" smtClean="0"/>
              <a:t>층 </a:t>
            </a:r>
            <a:r>
              <a:rPr lang="en-US" altLang="ko-KR" dirty="0" smtClean="0"/>
              <a:t>28</a:t>
            </a:r>
            <a:r>
              <a:rPr lang="ko-KR" altLang="en-US" smtClean="0"/>
              <a:t>층까지 걸리는 시각 </a:t>
            </a:r>
            <a:r>
              <a:rPr lang="en-US" altLang="ko-KR" dirty="0" smtClean="0"/>
              <a:t>(</a:t>
            </a:r>
            <a:r>
              <a:rPr lang="ko-KR" altLang="en-US" smtClean="0"/>
              <a:t>실험실시</a:t>
            </a:r>
            <a:r>
              <a:rPr lang="en-US" altLang="ko-KR" dirty="0" smtClean="0"/>
              <a:t>): ~2</a:t>
            </a:r>
            <a:r>
              <a:rPr lang="ko-KR" altLang="en-US" smtClean="0"/>
              <a:t>분 </a:t>
            </a:r>
            <a:r>
              <a:rPr lang="en-US" altLang="ko-KR" dirty="0" smtClean="0"/>
              <a:t>(</a:t>
            </a:r>
            <a:r>
              <a:rPr lang="ko-KR" altLang="en-US" smtClean="0"/>
              <a:t>엘리베이터 타자마자 도착까지 </a:t>
            </a:r>
            <a:r>
              <a:rPr lang="en-US" altLang="ko-KR" dirty="0" smtClean="0"/>
              <a:t>46, </a:t>
            </a:r>
            <a:r>
              <a:rPr lang="ko-KR" altLang="en-US" smtClean="0"/>
              <a:t>기다리는 시간과 걷는시간</a:t>
            </a:r>
            <a:r>
              <a:rPr lang="en-US" altLang="ko-KR" dirty="0" smtClean="0"/>
              <a:t>, </a:t>
            </a:r>
            <a:r>
              <a:rPr lang="ko-KR" altLang="en-US" smtClean="0"/>
              <a:t>집문 여는 시간까지 총 </a:t>
            </a:r>
            <a:r>
              <a:rPr lang="en-US" altLang="ko-KR" dirty="0" smtClean="0"/>
              <a:t>2</a:t>
            </a:r>
            <a:r>
              <a:rPr lang="ko-KR" altLang="en-US" smtClean="0"/>
              <a:t>분가능 </a:t>
            </a:r>
            <a:r>
              <a:rPr lang="ko-KR" altLang="en-US" smtClean="0">
                <a:solidFill>
                  <a:srgbClr val="FF0000"/>
                </a:solidFill>
              </a:rPr>
              <a:t>추가실험중</a:t>
            </a:r>
            <a:r>
              <a:rPr lang="en-US" altLang="ko-KR" dirty="0" smtClean="0"/>
              <a:t>), </a:t>
            </a:r>
            <a:r>
              <a:rPr lang="ko-KR" altLang="en-US" smtClean="0"/>
              <a:t>아이 옷 갈아입고 손 씻는시간 </a:t>
            </a:r>
            <a:r>
              <a:rPr lang="en-US" altLang="ko-KR" dirty="0" smtClean="0"/>
              <a:t>5</a:t>
            </a:r>
            <a:r>
              <a:rPr lang="ko-KR" altLang="en-US" smtClean="0"/>
              <a:t>분</a:t>
            </a:r>
            <a:r>
              <a:rPr lang="en-US" altLang="ko-KR" dirty="0" smtClean="0"/>
              <a:t>(</a:t>
            </a:r>
            <a:r>
              <a:rPr lang="ko-KR" altLang="en-US" smtClean="0">
                <a:solidFill>
                  <a:srgbClr val="FF0000"/>
                </a:solidFill>
              </a:rPr>
              <a:t>실험 및 측정 예정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열쇠 필요 내구도 추정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smtClean="0">
                <a:solidFill>
                  <a:srgbClr val="FF0000"/>
                </a:solidFill>
              </a:rPr>
              <a:t>필수 사용가능 회수 추정</a:t>
            </a:r>
            <a:r>
              <a:rPr lang="en-US" altLang="ko-KR" dirty="0" smtClean="0">
                <a:solidFill>
                  <a:srgbClr val="FF0000"/>
                </a:solidFill>
              </a:rPr>
              <a:t>): 60-360</a:t>
            </a:r>
            <a:r>
              <a:rPr lang="ko-KR" altLang="en-US" smtClean="0">
                <a:solidFill>
                  <a:srgbClr val="FF0000"/>
                </a:solidFill>
              </a:rPr>
              <a:t>회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dirty="0" smtClean="0"/>
              <a:t>보증기간 </a:t>
            </a:r>
            <a:r>
              <a:rPr lang="en-US" altLang="ko-KR" dirty="0" smtClean="0"/>
              <a:t>6</a:t>
            </a:r>
            <a:r>
              <a:rPr lang="ko-KR" altLang="en-US" smtClean="0"/>
              <a:t>개월</a:t>
            </a:r>
            <a:r>
              <a:rPr lang="en-US" altLang="ko-KR" dirty="0" smtClean="0"/>
              <a:t>, </a:t>
            </a:r>
            <a:r>
              <a:rPr lang="ko-KR" altLang="en-US" smtClean="0"/>
              <a:t>사용연령  </a:t>
            </a:r>
            <a:r>
              <a:rPr lang="en-US" altLang="ko-KR" dirty="0" smtClean="0"/>
              <a:t>36</a:t>
            </a:r>
            <a:r>
              <a:rPr lang="ko-KR" altLang="en-US" smtClean="0"/>
              <a:t>개월 이상 사용</a:t>
            </a:r>
            <a:r>
              <a:rPr lang="en-US" altLang="ko-KR" dirty="0" smtClean="0"/>
              <a:t>, </a:t>
            </a:r>
            <a:r>
              <a:rPr lang="ko-KR" altLang="en-US" smtClean="0"/>
              <a:t>실사용자 </a:t>
            </a:r>
            <a:r>
              <a:rPr lang="en-US" altLang="ko-KR" dirty="0" smtClean="0"/>
              <a:t>54</a:t>
            </a:r>
            <a:r>
              <a:rPr lang="ko-KR" altLang="en-US" smtClean="0"/>
              <a:t>개월 여아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내구 한계 사용시간</a:t>
            </a:r>
            <a:r>
              <a:rPr lang="en-US" altLang="ko-KR" dirty="0" smtClean="0"/>
              <a:t>: 60-360</a:t>
            </a:r>
            <a:r>
              <a:rPr lang="ko-KR" altLang="en-US" smtClean="0"/>
              <a:t>회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6</a:t>
            </a:r>
            <a:r>
              <a:rPr lang="ko-KR" altLang="en-US" smtClean="0"/>
              <a:t>개월간 하루 </a:t>
            </a:r>
            <a:r>
              <a:rPr lang="en-US" altLang="ko-KR" dirty="0" smtClean="0"/>
              <a:t>2</a:t>
            </a:r>
            <a:r>
              <a:rPr lang="ko-KR" altLang="en-US" smtClean="0"/>
              <a:t>회 </a:t>
            </a:r>
            <a:r>
              <a:rPr lang="en-US" altLang="ko-KR" dirty="0" smtClean="0"/>
              <a:t>(</a:t>
            </a:r>
            <a:r>
              <a:rPr lang="ko-KR" altLang="en-US" smtClean="0"/>
              <a:t>열고닫기</a:t>
            </a:r>
            <a:r>
              <a:rPr lang="en-US" altLang="ko-KR" dirty="0" smtClean="0"/>
              <a:t>) </a:t>
            </a:r>
            <a:r>
              <a:rPr lang="ko-KR" altLang="en-US" smtClean="0"/>
              <a:t>사용시 </a:t>
            </a:r>
            <a:r>
              <a:rPr lang="en-US" altLang="ko-KR" dirty="0" smtClean="0"/>
              <a:t>360</a:t>
            </a:r>
            <a:r>
              <a:rPr lang="ko-KR" altLang="en-US" smtClean="0"/>
              <a:t>회 가량 열쇠 사용가능</a:t>
            </a:r>
            <a:r>
              <a:rPr lang="en-US" altLang="ko-KR" dirty="0"/>
              <a:t> </a:t>
            </a:r>
            <a:r>
              <a:rPr lang="ko-KR" altLang="en-US" smtClean="0"/>
              <a:t>해야 함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아이들의 흥미 감소 고려</a:t>
            </a:r>
            <a:r>
              <a:rPr lang="en-US" altLang="ko-KR" dirty="0" smtClean="0"/>
              <a:t>, 1</a:t>
            </a:r>
            <a:r>
              <a:rPr lang="ko-KR" altLang="en-US" smtClean="0"/>
              <a:t>달 사용시</a:t>
            </a:r>
            <a:r>
              <a:rPr lang="en-US" altLang="ko-KR" dirty="0" smtClean="0"/>
              <a:t>, 30</a:t>
            </a:r>
            <a:r>
              <a:rPr lang="ko-KR" altLang="en-US" smtClean="0"/>
              <a:t>일</a:t>
            </a:r>
            <a:r>
              <a:rPr lang="en-US" altLang="ko-KR" dirty="0" smtClean="0"/>
              <a:t>x2</a:t>
            </a:r>
            <a:r>
              <a:rPr lang="ko-KR" altLang="en-US" smtClean="0"/>
              <a:t>회</a:t>
            </a:r>
            <a:r>
              <a:rPr lang="en-US" altLang="ko-KR" dirty="0" smtClean="0"/>
              <a:t>=60</a:t>
            </a:r>
            <a:r>
              <a:rPr lang="ko-KR" altLang="en-US" smtClean="0"/>
              <a:t>회 사용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내구도한도</a:t>
            </a:r>
            <a:r>
              <a:rPr lang="ko-KR" altLang="en-US" dirty="0" smtClean="0"/>
              <a:t> 최대사용회수 대비 사용회수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60</a:t>
            </a:r>
            <a:r>
              <a:rPr lang="ko-KR" altLang="en-US" smtClean="0"/>
              <a:t>회 대비 </a:t>
            </a:r>
            <a:r>
              <a:rPr lang="en-US" altLang="ko-KR" dirty="0" smtClean="0"/>
              <a:t>1</a:t>
            </a:r>
            <a:r>
              <a:rPr lang="ko-KR" altLang="en-US" smtClean="0"/>
              <a:t>회 사용</a:t>
            </a:r>
            <a:endParaRPr lang="en-US" altLang="ko-KR" dirty="0"/>
          </a:p>
          <a:p>
            <a:pPr lvl="2"/>
            <a:r>
              <a:rPr lang="en-US" altLang="ko-KR" dirty="0" smtClean="0"/>
              <a:t>1</a:t>
            </a:r>
            <a:r>
              <a:rPr lang="ko-KR" altLang="en-US" smtClean="0"/>
              <a:t>회사용에 대한 신뢰없을 떄</a:t>
            </a:r>
            <a:r>
              <a:rPr lang="en-US" altLang="ko-KR" dirty="0" smtClean="0"/>
              <a:t>, 30</a:t>
            </a:r>
            <a:r>
              <a:rPr lang="ko-KR" altLang="en-US" smtClean="0"/>
              <a:t>분간 사용가능회수가 </a:t>
            </a:r>
            <a:r>
              <a:rPr lang="en-US" altLang="ko-KR" dirty="0" smtClean="0"/>
              <a:t>30</a:t>
            </a:r>
            <a:r>
              <a:rPr lang="ko-KR" altLang="en-US" smtClean="0"/>
              <a:t>회라고 할 경우에도 여전히 내구 한계인 </a:t>
            </a:r>
            <a:r>
              <a:rPr lang="en-US" altLang="ko-KR" dirty="0" smtClean="0"/>
              <a:t>60</a:t>
            </a:r>
            <a:r>
              <a:rPr lang="ko-KR" altLang="en-US" smtClean="0"/>
              <a:t>회에 못미침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1</a:t>
            </a:r>
            <a:r>
              <a:rPr lang="ko-KR" altLang="en-US" smtClean="0"/>
              <a:t>회 사용에 대한 증거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키를 여러 번 사용시 </a:t>
            </a:r>
            <a:r>
              <a:rPr lang="ko-KR" altLang="en-US" dirty="0" err="1" smtClean="0"/>
              <a:t>기스가</a:t>
            </a:r>
            <a:r>
              <a:rPr lang="ko-KR" altLang="en-US" dirty="0" smtClean="0"/>
              <a:t> 발생가능</a:t>
            </a:r>
            <a:r>
              <a:rPr lang="en-US" altLang="ko-KR" dirty="0" smtClean="0"/>
              <a:t>, </a:t>
            </a:r>
            <a:r>
              <a:rPr lang="ko-KR" altLang="en-US" smtClean="0"/>
              <a:t>그러나 본 경우에는 아직까지 키가 매우 깨긋</a:t>
            </a:r>
            <a:r>
              <a:rPr lang="en-US" altLang="ko-KR" dirty="0" smtClean="0"/>
              <a:t>. (</a:t>
            </a:r>
            <a:r>
              <a:rPr lang="ko-KR" altLang="en-US" smtClean="0"/>
              <a:t>사진 확보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42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첨부</a:t>
            </a:r>
            <a:r>
              <a:rPr lang="en-US" altLang="ko-KR" dirty="0" smtClean="0"/>
              <a:t>21. </a:t>
            </a:r>
            <a:r>
              <a:rPr lang="ko-KR" altLang="en-US" smtClean="0"/>
              <a:t>윤리경영에 </a:t>
            </a:r>
            <a:r>
              <a:rPr lang="ko-KR" altLang="en-US" dirty="0" smtClean="0"/>
              <a:t>반하는 고객가치 훼손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영실업과</a:t>
            </a:r>
            <a:r>
              <a:rPr lang="ko-KR" altLang="en-US" dirty="0" smtClean="0"/>
              <a:t> 윤리경영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10323" y="2505075"/>
            <a:ext cx="3466478" cy="3179845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고객가치 훼손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고객에게 있어서 완구란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선물을 주는 사람의 가치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선물을 받는 아이의 기쁨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완구를 통한 상상의 현실화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가치의 훼손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완구의 가치를 충분히 하지 못하여 위의 </a:t>
            </a:r>
            <a:r>
              <a:rPr lang="en-US" altLang="ko-KR" dirty="0" smtClean="0"/>
              <a:t>3</a:t>
            </a:r>
            <a:r>
              <a:rPr lang="ko-KR" altLang="en-US" smtClean="0"/>
              <a:t>가지 가치를 훼손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불량</a:t>
            </a:r>
            <a:r>
              <a:rPr lang="en-US" altLang="ko-KR" dirty="0" smtClean="0"/>
              <a:t> </a:t>
            </a:r>
            <a:r>
              <a:rPr lang="ko-KR" altLang="en-US" smtClean="0"/>
              <a:t>부품에</a:t>
            </a:r>
            <a:r>
              <a:rPr lang="en-US" altLang="ko-KR" dirty="0" smtClean="0"/>
              <a:t> </a:t>
            </a:r>
            <a:r>
              <a:rPr lang="ko-KR" altLang="en-US" smtClean="0"/>
              <a:t>대한 영실업의 무신뢰 무책임 대응</a:t>
            </a:r>
            <a:r>
              <a:rPr lang="en-US" altLang="ko-KR" dirty="0" smtClean="0"/>
              <a:t>: </a:t>
            </a:r>
            <a:r>
              <a:rPr lang="ko-KR" altLang="en-US" smtClean="0"/>
              <a:t>고객에 책임전가</a:t>
            </a:r>
            <a:r>
              <a:rPr lang="en-US" altLang="ko-KR" dirty="0" smtClean="0"/>
              <a:t>, </a:t>
            </a:r>
            <a:r>
              <a:rPr lang="ko-KR" altLang="en-US" smtClean="0"/>
              <a:t>고객의 판단 무신뢰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아이가 좋아하는 장난감과 </a:t>
            </a:r>
            <a:r>
              <a:rPr lang="ko-KR" altLang="en-US" dirty="0" err="1" smtClean="0"/>
              <a:t>영실업</a:t>
            </a:r>
            <a:r>
              <a:rPr lang="ko-KR" altLang="en-US" dirty="0" smtClean="0"/>
              <a:t> 회사에 대한 실망감 </a:t>
            </a:r>
            <a:r>
              <a:rPr lang="en-US" altLang="ko-KR" dirty="0" smtClean="0"/>
              <a:t>(</a:t>
            </a:r>
            <a:r>
              <a:rPr lang="ko-KR" altLang="en-US" smtClean="0"/>
              <a:t>집에 보유한 영실험 장난감 십여종</a:t>
            </a:r>
            <a:r>
              <a:rPr lang="en-US" altLang="ko-KR" dirty="0" smtClean="0"/>
              <a:t>, </a:t>
            </a:r>
            <a:r>
              <a:rPr lang="ko-KR" altLang="en-US" smtClean="0"/>
              <a:t>수십만원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미래세대 아이들을 위한 가치추구 필요 판단</a:t>
            </a:r>
            <a:r>
              <a:rPr lang="en-US" altLang="ko-KR" dirty="0" smtClean="0"/>
              <a:t>, </a:t>
            </a:r>
            <a:r>
              <a:rPr lang="ko-KR" altLang="en-US" smtClean="0"/>
              <a:t>한국소비자원에 권익 보호 요청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42470" y="2013998"/>
            <a:ext cx="1029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FF0000"/>
                </a:solidFill>
              </a:rPr>
              <a:t>Vs.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3060" y="5743635"/>
            <a:ext cx="320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http://youngtoys.co.kr/html/01_ethics.html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29502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appendix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753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기업자료</a:t>
            </a:r>
            <a:r>
              <a:rPr lang="en-US" altLang="ko-KR" dirty="0" smtClean="0"/>
              <a:t>: </a:t>
            </a:r>
            <a:r>
              <a:rPr lang="ko-KR" altLang="en-US" smtClean="0"/>
              <a:t>영실업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smtClean="0"/>
              <a:t>주</a:t>
            </a:r>
            <a:r>
              <a:rPr lang="en-US" altLang="ko-KR" dirty="0" smtClean="0"/>
              <a:t>) </a:t>
            </a:r>
            <a:r>
              <a:rPr lang="ko-KR" altLang="en-US" smtClean="0"/>
              <a:t>영실업 </a:t>
            </a:r>
            <a:r>
              <a:rPr lang="en-US" altLang="ko-KR" dirty="0" smtClean="0"/>
              <a:t>A/S</a:t>
            </a:r>
            <a:r>
              <a:rPr lang="ko-KR" altLang="en-US" smtClean="0"/>
              <a:t>센터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080-031-1919 (1949), </a:t>
            </a:r>
            <a:r>
              <a:rPr lang="ko-KR" altLang="en-US" smtClean="0"/>
              <a:t>월</a:t>
            </a:r>
            <a:r>
              <a:rPr lang="en-US" altLang="ko-KR" dirty="0" smtClean="0"/>
              <a:t>-</a:t>
            </a:r>
            <a:r>
              <a:rPr lang="ko-KR" altLang="en-US" smtClean="0"/>
              <a:t>금 </a:t>
            </a:r>
            <a:r>
              <a:rPr lang="en-US" altLang="ko-KR" dirty="0" smtClean="0"/>
              <a:t>9-18</a:t>
            </a:r>
            <a:r>
              <a:rPr lang="ko-KR" altLang="en-US" smtClean="0"/>
              <a:t>시 </a:t>
            </a:r>
            <a:r>
              <a:rPr lang="en-US" altLang="ko-KR" dirty="0" smtClean="0"/>
              <a:t>(</a:t>
            </a:r>
            <a:r>
              <a:rPr lang="ko-KR" altLang="en-US" smtClean="0"/>
              <a:t>점심</a:t>
            </a:r>
            <a:r>
              <a:rPr lang="en-US" altLang="ko-KR" dirty="0" smtClean="0"/>
              <a:t>: 13-14</a:t>
            </a:r>
            <a:r>
              <a:rPr lang="ko-KR" altLang="en-US" smtClean="0"/>
              <a:t>시</a:t>
            </a:r>
            <a:r>
              <a:rPr lang="en-US" altLang="ko-KR" dirty="0" smtClean="0"/>
              <a:t>)</a:t>
            </a:r>
          </a:p>
          <a:p>
            <a:pPr lvl="1"/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20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9382" y="1825625"/>
            <a:ext cx="4979236" cy="4351338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34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윤리경영에 반하는 고객가치 훼손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영실업과</a:t>
            </a:r>
            <a:r>
              <a:rPr lang="ko-KR" altLang="en-US" dirty="0" smtClean="0"/>
              <a:t> 윤리경영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10323" y="2505075"/>
            <a:ext cx="3466478" cy="3179845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고객가치 훼손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고객에게 있어서 완구란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선물을 주는 사람의 가치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선물을 받는 아이의 기쁨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완구를 통한 상상의 현실화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가치의 훼손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완구의 가치를 충분히 하지 못하여 위의 </a:t>
            </a:r>
            <a:r>
              <a:rPr lang="en-US" altLang="ko-KR" dirty="0" smtClean="0"/>
              <a:t>3</a:t>
            </a:r>
            <a:r>
              <a:rPr lang="ko-KR" altLang="en-US" smtClean="0"/>
              <a:t>가지 가치를 훼손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불량</a:t>
            </a:r>
            <a:r>
              <a:rPr lang="en-US" altLang="ko-KR" dirty="0" smtClean="0"/>
              <a:t> </a:t>
            </a:r>
            <a:r>
              <a:rPr lang="ko-KR" altLang="en-US" smtClean="0"/>
              <a:t>부품에</a:t>
            </a:r>
            <a:r>
              <a:rPr lang="en-US" altLang="ko-KR" dirty="0" smtClean="0"/>
              <a:t> </a:t>
            </a:r>
            <a:r>
              <a:rPr lang="ko-KR" altLang="en-US" smtClean="0"/>
              <a:t>대한 영실업의 무신뢰 무책임 대응</a:t>
            </a:r>
            <a:r>
              <a:rPr lang="en-US" altLang="ko-KR" dirty="0" smtClean="0"/>
              <a:t>: </a:t>
            </a:r>
            <a:r>
              <a:rPr lang="ko-KR" altLang="en-US" smtClean="0"/>
              <a:t>고객에 책임전가</a:t>
            </a:r>
            <a:r>
              <a:rPr lang="en-US" altLang="ko-KR" dirty="0" smtClean="0"/>
              <a:t>, </a:t>
            </a:r>
            <a:r>
              <a:rPr lang="ko-KR" altLang="en-US" smtClean="0"/>
              <a:t>고객의 판단 무신뢰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아이가 좋아하는 장난감과 </a:t>
            </a:r>
            <a:r>
              <a:rPr lang="ko-KR" altLang="en-US" dirty="0" err="1" smtClean="0"/>
              <a:t>영실업</a:t>
            </a:r>
            <a:r>
              <a:rPr lang="ko-KR" altLang="en-US" dirty="0" smtClean="0"/>
              <a:t> 회사에 대한 실망감 </a:t>
            </a:r>
            <a:r>
              <a:rPr lang="en-US" altLang="ko-KR" dirty="0" smtClean="0"/>
              <a:t>(</a:t>
            </a:r>
            <a:r>
              <a:rPr lang="ko-KR" altLang="en-US" smtClean="0"/>
              <a:t>집에 보유한 영실험 장난감 십여종</a:t>
            </a:r>
            <a:r>
              <a:rPr lang="en-US" altLang="ko-KR" dirty="0" smtClean="0"/>
              <a:t>, </a:t>
            </a:r>
            <a:r>
              <a:rPr lang="ko-KR" altLang="en-US" smtClean="0"/>
              <a:t>수십만원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미래세대 아이들을 위한 가치추구 필요 판단</a:t>
            </a:r>
            <a:r>
              <a:rPr lang="en-US" altLang="ko-KR" dirty="0" smtClean="0"/>
              <a:t>, </a:t>
            </a:r>
            <a:r>
              <a:rPr lang="ko-KR" altLang="en-US" smtClean="0"/>
              <a:t>한국소비자원에 권익 보호 요청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42470" y="2013998"/>
            <a:ext cx="1029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FF0000"/>
                </a:solidFill>
              </a:rPr>
              <a:t>Vs.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3060" y="5743635"/>
            <a:ext cx="3201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hlinkClick r:id="rId3"/>
              </a:rPr>
              <a:t>http://youngtoys.co.kr/html/01_ethics.html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17225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7178" y="1825625"/>
            <a:ext cx="4723644" cy="4351338"/>
          </a:xfrm>
          <a:prstGeom prst="rect">
            <a:avLst/>
          </a:prstGeom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8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5839"/>
            <a:ext cx="5181600" cy="429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65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1:1 </a:t>
            </a:r>
            <a:r>
              <a:rPr lang="ko-KR" altLang="en-US" smtClean="0"/>
              <a:t>문의내용 등록 </a:t>
            </a:r>
            <a:r>
              <a:rPr lang="en-US" altLang="ko-KR" dirty="0" smtClean="0"/>
              <a:t>(</a:t>
            </a:r>
            <a:r>
              <a:rPr lang="ko-KR" altLang="en-US" smtClean="0"/>
              <a:t>류병기</a:t>
            </a:r>
            <a:r>
              <a:rPr lang="en-US" altLang="ko-KR" dirty="0" smtClean="0"/>
              <a:t>, 12345678)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15" name="내용 개체 틀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894806"/>
            <a:ext cx="5181600" cy="2212975"/>
          </a:xfrm>
          <a:prstGeom prst="rect">
            <a:avLst/>
          </a:prstGeom>
        </p:spPr>
      </p:pic>
      <p:pic>
        <p:nvPicPr>
          <p:cNvPr id="18" name="내용 개체 틀 1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37695"/>
            <a:ext cx="5181600" cy="37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93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폴리에스테르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폴리에스터</a:t>
            </a:r>
            <a:r>
              <a:rPr lang="en-US" altLang="ko-KR" dirty="0" smtClean="0"/>
              <a:t>(Polyester)</a:t>
            </a:r>
            <a:r>
              <a:rPr lang="ko-KR" altLang="en-US" smtClean="0"/>
              <a:t>는 구성이 강하지만</a:t>
            </a:r>
            <a:r>
              <a:rPr lang="en-US" altLang="ko-KR" dirty="0" smtClean="0"/>
              <a:t>, </a:t>
            </a:r>
            <a:r>
              <a:rPr lang="ko-KR" altLang="en-US" smtClean="0"/>
              <a:t>흡습성이 없다</a:t>
            </a:r>
            <a:r>
              <a:rPr lang="en-US" altLang="ko-KR" dirty="0" smtClean="0"/>
              <a:t>. </a:t>
            </a:r>
            <a:r>
              <a:rPr lang="ko-KR" altLang="en-US" smtClean="0"/>
              <a:t>열에 약하고</a:t>
            </a:r>
            <a:r>
              <a:rPr lang="en-US" altLang="ko-KR" dirty="0" smtClean="0"/>
              <a:t>, </a:t>
            </a:r>
            <a:r>
              <a:rPr lang="ko-KR" altLang="en-US" smtClean="0"/>
              <a:t>주름이 잘 가지 않고 모양도 잘 변하지 않는다</a:t>
            </a:r>
            <a:r>
              <a:rPr lang="en-US" altLang="ko-KR" dirty="0" smtClean="0"/>
              <a:t>.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04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Fracture of polyester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713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한국소비자원 </a:t>
            </a:r>
            <a:r>
              <a:rPr lang="en-US" altLang="ko-KR" dirty="0" smtClean="0"/>
              <a:t>(T.1372)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[Web</a:t>
            </a:r>
            <a:r>
              <a:rPr lang="ko-KR" altLang="en-US"/>
              <a:t>발신</a:t>
            </a:r>
            <a:r>
              <a:rPr lang="en-US" altLang="ko-KR" dirty="0"/>
              <a:t>] </a:t>
            </a:r>
            <a:br>
              <a:rPr lang="en-US" altLang="ko-KR" dirty="0"/>
            </a:br>
            <a:r>
              <a:rPr lang="en-US" altLang="ko-KR" dirty="0"/>
              <a:t>&lt;</a:t>
            </a:r>
            <a:r>
              <a:rPr lang="ko-KR" altLang="en-US"/>
              <a:t>한국소비자원 피해구제 신청방법</a:t>
            </a:r>
            <a:r>
              <a:rPr lang="en-US" altLang="ko-KR" dirty="0"/>
              <a:t>&gt; 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O </a:t>
            </a:r>
            <a:r>
              <a:rPr lang="ko-KR" altLang="en-US"/>
              <a:t>팩스 </a:t>
            </a:r>
            <a:r>
              <a:rPr lang="en-US" altLang="ko-KR" dirty="0"/>
              <a:t>: 043-877-6767 </a:t>
            </a:r>
            <a:br>
              <a:rPr lang="en-US" altLang="ko-KR" dirty="0"/>
            </a:br>
            <a:r>
              <a:rPr lang="en-US" altLang="ko-KR" dirty="0"/>
              <a:t>O </a:t>
            </a:r>
            <a:r>
              <a:rPr lang="ko-KR" altLang="en-US"/>
              <a:t>우편 </a:t>
            </a:r>
            <a:r>
              <a:rPr lang="en-US" altLang="ko-KR" dirty="0"/>
              <a:t>: (369-811) </a:t>
            </a:r>
            <a:r>
              <a:rPr lang="ko-KR" altLang="en-US"/>
              <a:t>충청북도 음성군 맹동면 용두로 </a:t>
            </a:r>
            <a:r>
              <a:rPr lang="en-US" altLang="ko-KR" dirty="0"/>
              <a:t>54 </a:t>
            </a:r>
            <a:r>
              <a:rPr lang="ko-KR" altLang="en-US"/>
              <a:t>한국소비자원 </a:t>
            </a:r>
            <a:r>
              <a:rPr lang="en-US" altLang="ko-KR" dirty="0"/>
              <a:t>6</a:t>
            </a:r>
            <a:r>
              <a:rPr lang="ko-KR" altLang="en-US"/>
              <a:t>층 상담실 </a:t>
            </a:r>
            <a:br>
              <a:rPr lang="ko-KR" altLang="en-US"/>
            </a:br>
            <a:r>
              <a:rPr lang="en-US" altLang="ko-KR" dirty="0"/>
              <a:t>O </a:t>
            </a:r>
            <a:r>
              <a:rPr lang="ko-KR" altLang="en-US"/>
              <a:t>방문</a:t>
            </a:r>
            <a:r>
              <a:rPr lang="en-US" altLang="ko-KR" dirty="0"/>
              <a:t>: </a:t>
            </a:r>
            <a:r>
              <a:rPr lang="ko-KR" altLang="en-US"/>
              <a:t>서울특별시 송파구 송파대로 </a:t>
            </a:r>
            <a:r>
              <a:rPr lang="en-US" altLang="ko-KR" dirty="0"/>
              <a:t>167, A</a:t>
            </a:r>
            <a:r>
              <a:rPr lang="ko-KR" altLang="en-US"/>
              <a:t>동 </a:t>
            </a:r>
            <a:r>
              <a:rPr lang="en-US" altLang="ko-KR" dirty="0"/>
              <a:t>15</a:t>
            </a:r>
            <a:r>
              <a:rPr lang="ko-KR" altLang="en-US"/>
              <a:t>층 한국소비자원 서울지원</a:t>
            </a:r>
            <a:r>
              <a:rPr lang="en-US" altLang="ko-KR" dirty="0"/>
              <a:t>(</a:t>
            </a:r>
            <a:r>
              <a:rPr lang="ko-KR" altLang="en-US"/>
              <a:t>문정동</a:t>
            </a:r>
            <a:r>
              <a:rPr lang="en-US" altLang="ko-KR" dirty="0"/>
              <a:t>, </a:t>
            </a:r>
            <a:r>
              <a:rPr lang="ko-KR" altLang="en-US"/>
              <a:t>문정테라타워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dirty="0"/>
              <a:t>O </a:t>
            </a:r>
            <a:r>
              <a:rPr lang="ko-KR" altLang="en-US"/>
              <a:t>온라인 신청</a:t>
            </a:r>
            <a:r>
              <a:rPr lang="en-US" altLang="ko-KR" dirty="0"/>
              <a:t>: </a:t>
            </a:r>
            <a:r>
              <a:rPr lang="ko-KR" altLang="en-US"/>
              <a:t>한국소비자원 홈페이지</a:t>
            </a:r>
            <a:r>
              <a:rPr lang="en-US" altLang="ko-KR" dirty="0"/>
              <a:t>(www.kca.go.kr) </a:t>
            </a:r>
            <a:r>
              <a:rPr lang="ko-KR" altLang="en-US"/>
              <a:t>접속 → 피해구제 → 피해구제신청 → 피해구제 접수 방법 </a:t>
            </a:r>
            <a:r>
              <a:rPr lang="en-US" altLang="ko-KR" dirty="0"/>
              <a:t>-&gt; </a:t>
            </a:r>
            <a:r>
              <a:rPr lang="ko-KR" altLang="en-US"/>
              <a:t>맨 하단에 있는 </a:t>
            </a:r>
            <a:r>
              <a:rPr lang="en-US" altLang="ko-KR" dirty="0"/>
              <a:t>[</a:t>
            </a:r>
            <a:r>
              <a:rPr lang="ko-KR" altLang="en-US"/>
              <a:t>온라인 신청</a:t>
            </a:r>
            <a:r>
              <a:rPr lang="en-US" altLang="ko-KR" dirty="0"/>
              <a:t>] 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※</a:t>
            </a:r>
            <a:r>
              <a:rPr lang="ko-KR" altLang="en-US"/>
              <a:t>우편이나 팩스를 이용해 접수하시면 수신 후 근무시간 기준 </a:t>
            </a:r>
            <a:r>
              <a:rPr lang="en-US" altLang="ko-KR" dirty="0"/>
              <a:t>24</a:t>
            </a:r>
            <a:r>
              <a:rPr lang="ko-KR" altLang="en-US"/>
              <a:t>시간 내 피해구제 신청서에 기록된 이동전화 번호로 문자메시지를 보내드립니다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전자신청가능하나 현재 전산문제 발생 </a:t>
            </a:r>
            <a:r>
              <a:rPr lang="en-US" altLang="ko-KR" dirty="0" smtClean="0">
                <a:sym typeface="Wingdings" panose="05000000000000000000" pitchFamily="2" charset="2"/>
              </a:rPr>
              <a:t> </a:t>
            </a:r>
            <a:r>
              <a:rPr lang="ko-KR" altLang="en-US" smtClean="0">
                <a:sym typeface="Wingdings" panose="05000000000000000000" pitchFamily="2" charset="2"/>
              </a:rPr>
              <a:t>이메일가능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hlinkClick r:id="rId2" tooltip="새창열림"/>
              </a:rPr>
              <a:t>sangdam@kca.go.kr</a:t>
            </a:r>
            <a:r>
              <a:rPr lang="en-US" altLang="ko-KR" b="1" dirty="0" smtClean="0"/>
              <a:t>)</a:t>
            </a:r>
          </a:p>
          <a:p>
            <a:pPr lvl="1"/>
            <a:r>
              <a:rPr lang="ko-KR" altLang="en-US" b="1" dirty="0" smtClean="0"/>
              <a:t>서류 및 사인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증빙자료 제출할 것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8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39067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err="1" smtClean="0"/>
              <a:t>영실업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완구류</a:t>
            </a:r>
            <a:r>
              <a:rPr lang="ko-KR" altLang="en-US" dirty="0" smtClean="0"/>
              <a:t> 상품 완성도 미달에 따른 피해 구제 요청의 건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시크릿풀하우스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(9</a:t>
            </a:r>
            <a:r>
              <a:rPr lang="ko-KR" altLang="en-US" smtClean="0"/>
              <a:t>만</a:t>
            </a:r>
            <a:r>
              <a:rPr lang="en-US" altLang="ko-KR" dirty="0" smtClean="0"/>
              <a:t>8</a:t>
            </a:r>
            <a:r>
              <a:rPr lang="ko-KR" altLang="en-US" smtClean="0"/>
              <a:t>천</a:t>
            </a:r>
            <a:r>
              <a:rPr lang="en-US" altLang="ko-KR" dirty="0" smtClean="0"/>
              <a:t>4</a:t>
            </a:r>
            <a:r>
              <a:rPr lang="ko-KR" altLang="en-US" smtClean="0"/>
              <a:t>백원</a:t>
            </a:r>
            <a:r>
              <a:rPr lang="en-US" altLang="ko-KR" dirty="0" smtClean="0"/>
              <a:t>, </a:t>
            </a:r>
            <a:r>
              <a:rPr lang="ko-KR" altLang="en-US" smtClean="0"/>
              <a:t>창원이마트 </a:t>
            </a:r>
            <a:r>
              <a:rPr lang="en-US" altLang="ko-KR" dirty="0" smtClean="0"/>
              <a:t>3/12</a:t>
            </a:r>
            <a:r>
              <a:rPr lang="ko-KR" altLang="en-US" smtClean="0"/>
              <a:t>일 구매</a:t>
            </a:r>
            <a:r>
              <a:rPr lang="en-US" altLang="ko-KR" dirty="0" smtClean="0"/>
              <a:t>), </a:t>
            </a:r>
            <a:r>
              <a:rPr lang="ko-KR" altLang="en-US" smtClean="0"/>
              <a:t>시크릿열쇠 </a:t>
            </a:r>
            <a:r>
              <a:rPr lang="en-US" altLang="ko-KR" dirty="0" smtClean="0"/>
              <a:t>3</a:t>
            </a:r>
            <a:r>
              <a:rPr lang="ko-KR" altLang="en-US" smtClean="0"/>
              <a:t>개 중 노란색 불량의 </a:t>
            </a:r>
            <a:r>
              <a:rPr lang="ko-KR" altLang="en-US" dirty="0" smtClean="0"/>
              <a:t>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요청사항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시크릿쥬쥬를</a:t>
            </a:r>
            <a:r>
              <a:rPr lang="ko-KR" altLang="en-US" dirty="0" smtClean="0"/>
              <a:t> 좋아하는 여아</a:t>
            </a:r>
            <a:r>
              <a:rPr lang="en-US" altLang="ko-KR" dirty="0" smtClean="0"/>
              <a:t>(4</a:t>
            </a:r>
            <a:r>
              <a:rPr lang="ko-KR" altLang="en-US" smtClean="0"/>
              <a:t>세반</a:t>
            </a:r>
            <a:r>
              <a:rPr lang="en-US" altLang="ko-KR" dirty="0" smtClean="0"/>
              <a:t>)</a:t>
            </a:r>
            <a:r>
              <a:rPr lang="ko-KR" altLang="en-US" smtClean="0"/>
              <a:t>를 위하여 구매한 영실업 제조 완구인 </a:t>
            </a:r>
            <a:r>
              <a:rPr lang="en-US" altLang="ko-KR" dirty="0" smtClean="0"/>
              <a:t>“</a:t>
            </a:r>
            <a:r>
              <a:rPr lang="ko-KR" altLang="en-US" smtClean="0"/>
              <a:t>시크릿풀하우스</a:t>
            </a:r>
            <a:r>
              <a:rPr lang="en-US" altLang="ko-KR" dirty="0" smtClean="0"/>
              <a:t>” </a:t>
            </a:r>
            <a:r>
              <a:rPr lang="ko-KR" altLang="en-US" smtClean="0"/>
              <a:t>부품 하자에 대한 영실업의 대응과 유상</a:t>
            </a:r>
            <a:r>
              <a:rPr lang="en-US" altLang="ko-KR" dirty="0" smtClean="0"/>
              <a:t>A/S </a:t>
            </a:r>
            <a:r>
              <a:rPr lang="ko-KR" altLang="en-US" smtClean="0"/>
              <a:t>결론에 대한</a:t>
            </a:r>
            <a:r>
              <a:rPr lang="en-US" altLang="ko-KR" dirty="0" smtClean="0"/>
              <a:t> </a:t>
            </a:r>
            <a:r>
              <a:rPr lang="ko-KR" altLang="en-US" smtClean="0"/>
              <a:t>한국소비자원에 피해 구제를 요청합니다</a:t>
            </a:r>
            <a:r>
              <a:rPr lang="en-US" altLang="ko-KR" dirty="0" smtClean="0"/>
              <a:t>.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6"/>
          <a:stretch/>
        </p:blipFill>
        <p:spPr>
          <a:xfrm rot="5400000">
            <a:off x="2321655" y="3582120"/>
            <a:ext cx="2427855" cy="27977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5" r="10501"/>
          <a:stretch/>
        </p:blipFill>
        <p:spPr>
          <a:xfrm rot="5400000">
            <a:off x="8142091" y="3577426"/>
            <a:ext cx="2430237" cy="28047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26802" y="4296306"/>
            <a:ext cx="2430236" cy="13670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54825" y="6194927"/>
            <a:ext cx="2804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0000FF"/>
                </a:solidFill>
              </a:rPr>
              <a:t>불량 </a:t>
            </a:r>
            <a:r>
              <a:rPr lang="ko-KR" altLang="en-US" sz="1200" b="1" dirty="0" err="1" smtClean="0">
                <a:solidFill>
                  <a:srgbClr val="0000FF"/>
                </a:solidFill>
              </a:rPr>
              <a:t>시크릿열쇠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 노란색</a:t>
            </a:r>
            <a:endParaRPr lang="en-US" altLang="ko-KR" sz="1200" b="1" dirty="0" smtClean="0">
              <a:solidFill>
                <a:srgbClr val="0000FF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rgbClr val="0000FF"/>
                </a:solidFill>
              </a:rPr>
              <a:t>(</a:t>
            </a:r>
            <a:r>
              <a:rPr lang="ko-KR" altLang="en-US" sz="1200" b="1" smtClean="0">
                <a:solidFill>
                  <a:srgbClr val="0000FF"/>
                </a:solidFill>
              </a:rPr>
              <a:t>촬영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: 20180312, 18:41:16)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23220" y="6194929"/>
            <a:ext cx="203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0000FF"/>
                </a:solidFill>
              </a:rPr>
              <a:t>구매 증빙 서류</a:t>
            </a:r>
            <a:endParaRPr lang="en-US" altLang="ko-KR" sz="1200" b="1" dirty="0" smtClean="0">
              <a:solidFill>
                <a:srgbClr val="0000FF"/>
              </a:solidFill>
            </a:endParaRPr>
          </a:p>
          <a:p>
            <a:pPr algn="ctr"/>
            <a:r>
              <a:rPr lang="ko-KR" altLang="en-US" sz="1200" b="1" dirty="0" err="1" smtClean="0">
                <a:solidFill>
                  <a:srgbClr val="0000FF"/>
                </a:solidFill>
              </a:rPr>
              <a:t>창원이마트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 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2018/3/12 17:36 </a:t>
            </a:r>
            <a:r>
              <a:rPr lang="ko-KR" altLang="en-US" sz="1200" b="1" smtClean="0">
                <a:solidFill>
                  <a:srgbClr val="0000FF"/>
                </a:solidFill>
              </a:rPr>
              <a:t>구매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29608" y="6194927"/>
            <a:ext cx="2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0000FF"/>
                </a:solidFill>
              </a:rPr>
              <a:t>불량 확인 후 바로 촬영한 완구상자</a:t>
            </a:r>
            <a:endParaRPr lang="en-US" altLang="ko-KR" sz="1200" b="1" dirty="0" smtClean="0">
              <a:solidFill>
                <a:srgbClr val="0000FF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rgbClr val="0000FF"/>
                </a:solidFill>
              </a:rPr>
              <a:t>(</a:t>
            </a:r>
            <a:r>
              <a:rPr lang="ko-KR" altLang="en-US" sz="1200" b="1" smtClean="0">
                <a:solidFill>
                  <a:srgbClr val="0000FF"/>
                </a:solidFill>
              </a:rPr>
              <a:t>촬영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: 20180312, 18:41:54)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360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완구와 </a:t>
            </a:r>
            <a:r>
              <a:rPr lang="ko-KR" altLang="en-US" dirty="0" err="1" smtClean="0"/>
              <a:t>구성품</a:t>
            </a:r>
            <a:r>
              <a:rPr lang="en-US" altLang="ko-KR" dirty="0" smtClean="0"/>
              <a:t>, </a:t>
            </a:r>
            <a:r>
              <a:rPr lang="ko-KR" altLang="en-US" smtClean="0"/>
              <a:t>그리고 시크릿열쇠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시크릿풀하우스는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smtClean="0"/>
              <a:t>시크릿쥬쥬</a:t>
            </a:r>
            <a:r>
              <a:rPr lang="en-US" altLang="ko-KR" dirty="0" smtClean="0"/>
              <a:t>“ </a:t>
            </a:r>
            <a:r>
              <a:rPr lang="ko-KR" altLang="en-US" smtClean="0"/>
              <a:t>애니메이션에서 작아진 쥬쥬가 잠시 들어가서 지내던 인형놀이형 하우스로</a:t>
            </a:r>
            <a:r>
              <a:rPr lang="en-US" altLang="ko-KR" dirty="0" smtClean="0"/>
              <a:t>, </a:t>
            </a:r>
            <a:r>
              <a:rPr lang="ko-KR" altLang="en-US" smtClean="0"/>
              <a:t>디아와 블로가 벨라를 위해서 블랙사피를 숨겨두었던 완구임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집 모양을 띄고 있으며</a:t>
            </a:r>
            <a:r>
              <a:rPr lang="en-US" altLang="ko-KR" dirty="0" smtClean="0"/>
              <a:t>, </a:t>
            </a:r>
            <a:r>
              <a:rPr lang="ko-KR" altLang="en-US" smtClean="0"/>
              <a:t>집 내에 배치할 수 있는 가구등이 있고</a:t>
            </a:r>
            <a:r>
              <a:rPr lang="en-US" altLang="ko-KR" dirty="0" smtClean="0"/>
              <a:t>, </a:t>
            </a:r>
            <a:r>
              <a:rPr lang="ko-KR" altLang="en-US" smtClean="0"/>
              <a:t>작아진 쥬쥬 인형이 있음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시크릿열쇠는</a:t>
            </a:r>
            <a:r>
              <a:rPr lang="ko-KR" altLang="en-US" dirty="0" smtClean="0"/>
              <a:t> 총 </a:t>
            </a:r>
            <a:r>
              <a:rPr lang="en-US" altLang="ko-KR" dirty="0" smtClean="0"/>
              <a:t>3</a:t>
            </a:r>
            <a:r>
              <a:rPr lang="ko-KR" altLang="en-US" smtClean="0"/>
              <a:t>개이며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집을 접어서 잠그는 노란색 열쇠</a:t>
            </a:r>
            <a:r>
              <a:rPr lang="en-US" altLang="ko-KR" dirty="0" smtClean="0">
                <a:solidFill>
                  <a:srgbClr val="0000FF"/>
                </a:solidFill>
              </a:rPr>
              <a:t>,</a:t>
            </a:r>
          </a:p>
          <a:p>
            <a:pPr lvl="1"/>
            <a:r>
              <a:rPr lang="en-US" altLang="ko-KR" dirty="0" smtClean="0"/>
              <a:t>2</a:t>
            </a:r>
            <a:r>
              <a:rPr lang="ko-KR" altLang="en-US" smtClean="0"/>
              <a:t>층 욕실 공간을 돌릴 수 있게 만드는 열쇠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시크릿하우스에</a:t>
            </a:r>
            <a:r>
              <a:rPr lang="ko-KR" altLang="en-US" dirty="0" smtClean="0"/>
              <a:t> 전구 불이 들어오게 만드는 열쇠로 구성 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48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제품 불량 이슈 근거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내구성의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아이가 직접 열쇠 사용 </a:t>
            </a:r>
            <a:r>
              <a:rPr lang="en-US" altLang="ko-KR" dirty="0" smtClean="0"/>
              <a:t>(</a:t>
            </a:r>
            <a:r>
              <a:rPr lang="ko-KR" altLang="en-US" smtClean="0"/>
              <a:t>본인 옆에서 같이 지켜봄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제품 개봉 후 첫 사용 때 바로 부러짐</a:t>
            </a:r>
            <a:r>
              <a:rPr lang="en-US" altLang="ko-KR" dirty="0" smtClean="0"/>
              <a:t>. </a:t>
            </a:r>
            <a:r>
              <a:rPr lang="ko-KR" altLang="en-US" smtClean="0"/>
              <a:t>내구성 혹은 처음부터 부러진 것으로 판단되어 바로 사진 촬영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특이점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깨끗한 단면</a:t>
            </a:r>
            <a:r>
              <a:rPr lang="en-US" altLang="ko-KR" dirty="0" smtClean="0"/>
              <a:t>: 4</a:t>
            </a:r>
            <a:r>
              <a:rPr lang="ko-KR" altLang="en-US" smtClean="0"/>
              <a:t>세반 여아의 경우</a:t>
            </a:r>
            <a:r>
              <a:rPr lang="en-US" altLang="ko-KR" dirty="0" smtClean="0"/>
              <a:t>, </a:t>
            </a:r>
            <a:r>
              <a:rPr lang="ko-KR" altLang="en-US" smtClean="0"/>
              <a:t>열쇠 등을 다룰 때 힘조절이 부적절하여 플라스틱에 변형을 가할 수 있으나</a:t>
            </a:r>
            <a:r>
              <a:rPr lang="en-US" altLang="ko-KR" dirty="0" smtClean="0"/>
              <a:t>, </a:t>
            </a:r>
            <a:r>
              <a:rPr lang="ko-KR" altLang="en-US" smtClean="0"/>
              <a:t>변형의 흔적없이 열쇠 플라스틱 단면이 너무 깨끗함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시크릿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풀하우스를</a:t>
            </a:r>
            <a:r>
              <a:rPr lang="ko-KR" altLang="en-US" dirty="0" smtClean="0"/>
              <a:t> 한번도 닫아보지 못함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내용 개체 틀 11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r="25345"/>
          <a:stretch/>
        </p:blipFill>
        <p:spPr>
          <a:xfrm rot="5400000">
            <a:off x="1706140" y="1309717"/>
            <a:ext cx="3063466" cy="4645336"/>
          </a:xfrm>
        </p:spPr>
      </p:pic>
      <p:sp>
        <p:nvSpPr>
          <p:cNvPr id="14" name="TextBox 13"/>
          <p:cNvSpPr txBox="1"/>
          <p:nvPr/>
        </p:nvSpPr>
        <p:spPr>
          <a:xfrm>
            <a:off x="1005419" y="5204750"/>
            <a:ext cx="4464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00FF"/>
                </a:solidFill>
              </a:rPr>
              <a:t>내구성이 확보되지 못한 열쇠</a:t>
            </a:r>
            <a:r>
              <a:rPr lang="en-US" altLang="ko-KR" dirty="0" smtClean="0">
                <a:solidFill>
                  <a:srgbClr val="0000FF"/>
                </a:solidFill>
              </a:rPr>
              <a:t>. </a:t>
            </a:r>
            <a:r>
              <a:rPr lang="ko-KR" altLang="en-US" smtClean="0">
                <a:solidFill>
                  <a:srgbClr val="0000FF"/>
                </a:solidFill>
              </a:rPr>
              <a:t>첫 </a:t>
            </a:r>
            <a:r>
              <a:rPr lang="ko-KR" altLang="en-US" dirty="0" smtClean="0">
                <a:solidFill>
                  <a:srgbClr val="0000FF"/>
                </a:solidFill>
              </a:rPr>
              <a:t>사용 중간에 바로 망가져 </a:t>
            </a:r>
            <a:r>
              <a:rPr lang="ko-KR" altLang="en-US" smtClean="0">
                <a:solidFill>
                  <a:srgbClr val="0000FF"/>
                </a:solidFill>
              </a:rPr>
              <a:t>버린 열쇠의 단면이 매우 깨끗함</a:t>
            </a:r>
            <a:r>
              <a:rPr lang="en-US" altLang="ko-KR" dirty="0" smtClean="0">
                <a:solidFill>
                  <a:srgbClr val="0000FF"/>
                </a:solidFill>
              </a:rPr>
              <a:t>.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5" name="바닥글 개체 틀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3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563" y="166688"/>
            <a:ext cx="4872921" cy="27415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4" y="3074509"/>
            <a:ext cx="4872921" cy="27415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562" y="3074509"/>
            <a:ext cx="4872921" cy="27415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5" y="166688"/>
            <a:ext cx="4872921" cy="27415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08413" y="526473"/>
            <a:ext cx="188962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부러진 </a:t>
            </a:r>
            <a:r>
              <a:rPr lang="ko-KR" altLang="en-US" sz="1600" dirty="0" err="1" smtClean="0"/>
              <a:t>시크릿열쇠</a:t>
            </a:r>
            <a:endParaRPr lang="en-US" altLang="ko-KR" sz="1600" dirty="0" smtClean="0"/>
          </a:p>
          <a:p>
            <a:r>
              <a:rPr lang="en-US" altLang="ko-KR" sz="1600" dirty="0" smtClean="0"/>
              <a:t>1) </a:t>
            </a:r>
            <a:r>
              <a:rPr lang="ko-KR" altLang="en-US" sz="1600" smtClean="0"/>
              <a:t>사용흔적없음</a:t>
            </a:r>
            <a:endParaRPr lang="en-US" altLang="ko-KR" sz="1600" dirty="0" smtClean="0"/>
          </a:p>
          <a:p>
            <a:r>
              <a:rPr lang="en-US" altLang="ko-KR" sz="1600" dirty="0" smtClean="0"/>
              <a:t>2) </a:t>
            </a:r>
            <a:r>
              <a:rPr lang="ko-KR" altLang="en-US" sz="1600" smtClean="0"/>
              <a:t>깨끗한 파단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사용자부주의라 하기에는 과도한 힘의 사용 흔적이 없으며</a:t>
            </a:r>
            <a:r>
              <a:rPr lang="en-US" altLang="ko-KR" sz="1600" dirty="0" smtClean="0"/>
              <a:t>, </a:t>
            </a:r>
            <a:r>
              <a:rPr lang="ko-KR" altLang="en-US" sz="1600" smtClean="0"/>
              <a:t>많은 사용 흔적이 관찰되지도 않음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즉</a:t>
            </a:r>
            <a:r>
              <a:rPr lang="en-US" altLang="ko-KR" sz="1600" dirty="0" smtClean="0"/>
              <a:t>, </a:t>
            </a:r>
            <a:r>
              <a:rPr lang="ko-KR" altLang="en-US" sz="1600" smtClean="0"/>
              <a:t>내구도 문제 등으로 인한 하자임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smtClean="0"/>
              <a:t>파손일자</a:t>
            </a:r>
            <a:endParaRPr lang="en-US" altLang="ko-KR" sz="1600" dirty="0" smtClean="0"/>
          </a:p>
          <a:p>
            <a:r>
              <a:rPr lang="en-US" altLang="ko-KR" sz="1600" dirty="0" smtClean="0"/>
              <a:t>20180312</a:t>
            </a:r>
          </a:p>
          <a:p>
            <a:r>
              <a:rPr lang="ko-KR" altLang="en-US" sz="1600" dirty="0" smtClean="0"/>
              <a:t>촬영일자</a:t>
            </a:r>
            <a:endParaRPr lang="en-US" altLang="ko-KR" sz="1600" dirty="0" smtClean="0"/>
          </a:p>
          <a:p>
            <a:r>
              <a:rPr lang="en-US" altLang="ko-KR" sz="1600" dirty="0" smtClean="0"/>
              <a:t>20180322</a:t>
            </a: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21065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부품 불량에 대한 과학적 근거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ko-KR" altLang="en-US" dirty="0" smtClean="0"/>
              <a:t>회사의 주장</a:t>
            </a:r>
            <a:r>
              <a:rPr lang="en-US" altLang="ko-KR" dirty="0" smtClean="0"/>
              <a:t>: </a:t>
            </a:r>
            <a:r>
              <a:rPr lang="ko-KR" altLang="en-US" smtClean="0"/>
              <a:t>사용자 부주의에 의한 파손</a:t>
            </a:r>
            <a:r>
              <a:rPr lang="en-US" altLang="ko-KR" dirty="0" smtClean="0"/>
              <a:t>, </a:t>
            </a:r>
            <a:r>
              <a:rPr lang="ko-KR" altLang="en-US" smtClean="0"/>
              <a:t>고객 주장</a:t>
            </a:r>
            <a:r>
              <a:rPr lang="en-US" altLang="ko-KR" dirty="0" smtClean="0"/>
              <a:t>: </a:t>
            </a:r>
            <a:r>
              <a:rPr lang="ko-KR" altLang="en-US" smtClean="0"/>
              <a:t>열쇠 불량으로 파손</a:t>
            </a:r>
            <a:endParaRPr lang="en-US" altLang="ko-KR" dirty="0" smtClean="0"/>
          </a:p>
          <a:p>
            <a:r>
              <a:rPr lang="ko-KR" altLang="en-US" dirty="0" smtClean="0"/>
              <a:t>아래의 근거를 바탕으로 판단 시 장난감 불량으로 판단됨</a:t>
            </a:r>
            <a:r>
              <a:rPr lang="en-US" altLang="ko-KR" dirty="0" smtClean="0"/>
              <a:t>. </a:t>
            </a:r>
            <a:r>
              <a:rPr lang="ko-KR" altLang="en-US" smtClean="0"/>
              <a:t>증거</a:t>
            </a:r>
            <a:r>
              <a:rPr lang="en-US" altLang="ko-KR" dirty="0" smtClean="0"/>
              <a:t>1: </a:t>
            </a:r>
            <a:r>
              <a:rPr lang="ko-KR" altLang="en-US" smtClean="0"/>
              <a:t>깨끗한 파단면</a:t>
            </a:r>
            <a:r>
              <a:rPr lang="en-US" altLang="ko-KR" dirty="0" smtClean="0"/>
              <a:t>, </a:t>
            </a:r>
            <a:r>
              <a:rPr lang="ko-KR" altLang="en-US" smtClean="0"/>
              <a:t>증거</a:t>
            </a:r>
            <a:r>
              <a:rPr lang="en-US" altLang="ko-KR" dirty="0" smtClean="0"/>
              <a:t>2: </a:t>
            </a:r>
            <a:r>
              <a:rPr lang="ko-KR" altLang="en-US" smtClean="0"/>
              <a:t>보증기간 바탕 사용가능 회수 대비 짧은 시간 만에 고장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파단면</a:t>
            </a:r>
            <a:r>
              <a:rPr lang="ko-KR" altLang="en-US" dirty="0" smtClean="0"/>
              <a:t> 특성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과도한 </a:t>
            </a:r>
            <a:r>
              <a:rPr lang="ko-KR" altLang="en-US" dirty="0" err="1" smtClean="0"/>
              <a:t>실험없이</a:t>
            </a:r>
            <a:r>
              <a:rPr lang="ko-KR" altLang="en-US" dirty="0" smtClean="0"/>
              <a:t> 부러졌음을 실험으로 증빙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관련 분야</a:t>
            </a:r>
            <a:r>
              <a:rPr lang="en-US" altLang="ko-KR" dirty="0" smtClean="0"/>
              <a:t>: </a:t>
            </a:r>
            <a:r>
              <a:rPr lang="ko-KR" altLang="en-US" smtClean="0"/>
              <a:t>기계공학과</a:t>
            </a:r>
            <a:r>
              <a:rPr lang="en-US" altLang="ko-KR" dirty="0" smtClean="0"/>
              <a:t>, </a:t>
            </a:r>
            <a:r>
              <a:rPr lang="ko-KR" altLang="en-US" smtClean="0"/>
              <a:t>플라스틱</a:t>
            </a:r>
            <a:r>
              <a:rPr lang="en-US" altLang="ko-KR" dirty="0" smtClean="0"/>
              <a:t>(</a:t>
            </a:r>
            <a:r>
              <a:rPr lang="ko-KR" altLang="en-US" smtClean="0"/>
              <a:t>폴리에스테르</a:t>
            </a:r>
            <a:r>
              <a:rPr lang="en-US" altLang="ko-KR" dirty="0" smtClean="0"/>
              <a:t>) </a:t>
            </a:r>
            <a:r>
              <a:rPr lang="ko-KR" altLang="en-US" smtClean="0"/>
              <a:t>소재의 피로파괴</a:t>
            </a:r>
            <a:r>
              <a:rPr lang="en-US" altLang="ko-KR" dirty="0" smtClean="0"/>
              <a:t>, </a:t>
            </a:r>
            <a:r>
              <a:rPr lang="ko-KR" altLang="en-US" smtClean="0"/>
              <a:t>파단면 연구 </a:t>
            </a:r>
            <a:r>
              <a:rPr lang="en-US" altLang="ko-KR" dirty="0" smtClean="0"/>
              <a:t>(</a:t>
            </a:r>
            <a:r>
              <a:rPr lang="ko-KR" altLang="en-US" smtClean="0"/>
              <a:t>논문 탐색 필요한 부분</a:t>
            </a:r>
            <a:r>
              <a:rPr lang="en-US" altLang="ko-KR" dirty="0" smtClean="0"/>
              <a:t>.)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사용회수 추정을 통한 필요 내구도 연산</a:t>
            </a:r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smtClean="0">
                <a:solidFill>
                  <a:srgbClr val="FF0000"/>
                </a:solidFill>
              </a:rPr>
              <a:t>회사용파손 </a:t>
            </a:r>
            <a:r>
              <a:rPr lang="en-US" altLang="ko-KR" dirty="0" smtClean="0">
                <a:solidFill>
                  <a:srgbClr val="FF0000"/>
                </a:solidFill>
              </a:rPr>
              <a:t>vs. 6</a:t>
            </a:r>
            <a:r>
              <a:rPr lang="ko-KR" altLang="en-US" smtClean="0">
                <a:solidFill>
                  <a:srgbClr val="FF0000"/>
                </a:solidFill>
              </a:rPr>
              <a:t>개월 보증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보증기간 </a:t>
            </a:r>
            <a:r>
              <a:rPr lang="en-US" altLang="ko-KR" dirty="0" smtClean="0">
                <a:solidFill>
                  <a:srgbClr val="0000FF"/>
                </a:solidFill>
              </a:rPr>
              <a:t>6</a:t>
            </a:r>
            <a:r>
              <a:rPr lang="ko-KR" altLang="en-US" smtClean="0">
                <a:solidFill>
                  <a:srgbClr val="0000FF"/>
                </a:solidFill>
              </a:rPr>
              <a:t>개월인데</a:t>
            </a:r>
            <a:r>
              <a:rPr lang="en-US" altLang="ko-KR" dirty="0" smtClean="0">
                <a:solidFill>
                  <a:srgbClr val="0000FF"/>
                </a:solidFill>
              </a:rPr>
              <a:t>, 10</a:t>
            </a:r>
            <a:r>
              <a:rPr lang="ko-KR" altLang="en-US" smtClean="0">
                <a:solidFill>
                  <a:srgbClr val="0000FF"/>
                </a:solidFill>
              </a:rPr>
              <a:t>분 사용 </a:t>
            </a:r>
            <a:r>
              <a:rPr lang="en-US" altLang="ko-KR" dirty="0" smtClean="0">
                <a:solidFill>
                  <a:srgbClr val="0000FF"/>
                </a:solidFill>
              </a:rPr>
              <a:t>(1</a:t>
            </a:r>
            <a:r>
              <a:rPr lang="ko-KR" altLang="en-US" smtClean="0">
                <a:solidFill>
                  <a:srgbClr val="0000FF"/>
                </a:solidFill>
              </a:rPr>
              <a:t>회 사용</a:t>
            </a:r>
            <a:r>
              <a:rPr lang="en-US" altLang="ko-KR" dirty="0" smtClean="0">
                <a:solidFill>
                  <a:srgbClr val="0000FF"/>
                </a:solidFill>
              </a:rPr>
              <a:t>)</a:t>
            </a:r>
            <a:r>
              <a:rPr lang="ko-KR" altLang="en-US" smtClean="0">
                <a:solidFill>
                  <a:srgbClr val="0000FF"/>
                </a:solidFill>
              </a:rPr>
              <a:t>으로 열쇠가 부러짐</a:t>
            </a:r>
            <a:r>
              <a:rPr lang="en-US" altLang="ko-KR" dirty="0" smtClean="0">
                <a:solidFill>
                  <a:srgbClr val="0000FF"/>
                </a:solidFill>
              </a:rPr>
              <a:t>.</a:t>
            </a: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실 사용 시간</a:t>
            </a:r>
            <a:r>
              <a:rPr lang="en-US" altLang="ko-KR" dirty="0" smtClean="0">
                <a:solidFill>
                  <a:srgbClr val="FF0000"/>
                </a:solidFill>
              </a:rPr>
              <a:t>: 0</a:t>
            </a:r>
            <a:r>
              <a:rPr lang="ko-KR" altLang="en-US" smtClean="0">
                <a:solidFill>
                  <a:srgbClr val="FF0000"/>
                </a:solidFill>
              </a:rPr>
              <a:t>분</a:t>
            </a:r>
            <a:r>
              <a:rPr lang="en-US" altLang="ko-KR" dirty="0" smtClean="0">
                <a:solidFill>
                  <a:srgbClr val="FF0000"/>
                </a:solidFill>
              </a:rPr>
              <a:t>(1</a:t>
            </a:r>
            <a:r>
              <a:rPr lang="ko-KR" altLang="en-US" smtClean="0">
                <a:solidFill>
                  <a:srgbClr val="FF0000"/>
                </a:solidFill>
              </a:rPr>
              <a:t>회사용시간</a:t>
            </a:r>
            <a:r>
              <a:rPr lang="en-US" altLang="ko-KR" dirty="0" smtClean="0">
                <a:solidFill>
                  <a:srgbClr val="FF0000"/>
                </a:solidFill>
              </a:rPr>
              <a:t>)-</a:t>
            </a:r>
            <a:r>
              <a:rPr lang="ko-KR" altLang="en-US" smtClean="0">
                <a:solidFill>
                  <a:srgbClr val="FF0000"/>
                </a:solidFill>
              </a:rPr>
              <a:t>최대</a:t>
            </a:r>
            <a:r>
              <a:rPr lang="en-US" altLang="ko-KR" dirty="0" smtClean="0">
                <a:solidFill>
                  <a:srgbClr val="FF0000"/>
                </a:solidFill>
              </a:rPr>
              <a:t>33</a:t>
            </a:r>
            <a:r>
              <a:rPr lang="ko-KR" altLang="en-US" smtClean="0">
                <a:solidFill>
                  <a:srgbClr val="FF0000"/>
                </a:solidFill>
              </a:rPr>
              <a:t>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dirty="0" smtClean="0"/>
              <a:t>구매 후 파손까지의 시간 </a:t>
            </a:r>
            <a:r>
              <a:rPr lang="en-US" altLang="ko-KR" dirty="0" smtClean="0"/>
              <a:t>65</a:t>
            </a:r>
            <a:r>
              <a:rPr lang="ko-KR" altLang="en-US" smtClean="0"/>
              <a:t>분</a:t>
            </a:r>
            <a:r>
              <a:rPr lang="en-US" altLang="ko-KR" dirty="0" smtClean="0"/>
              <a:t>, </a:t>
            </a:r>
            <a:r>
              <a:rPr lang="ko-KR" altLang="en-US" smtClean="0"/>
              <a:t>개봉 후 파손까지의 시간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구매</a:t>
            </a:r>
            <a:r>
              <a:rPr lang="en-US" altLang="ko-KR" dirty="0" smtClean="0"/>
              <a:t>: 17</a:t>
            </a:r>
            <a:r>
              <a:rPr lang="ko-KR" altLang="en-US" smtClean="0"/>
              <a:t>시 </a:t>
            </a:r>
            <a:r>
              <a:rPr lang="en-US" altLang="ko-KR" dirty="0" smtClean="0"/>
              <a:t>36</a:t>
            </a:r>
            <a:r>
              <a:rPr lang="ko-KR" altLang="en-US" smtClean="0"/>
              <a:t>분</a:t>
            </a:r>
            <a:r>
              <a:rPr lang="en-US" altLang="ko-KR" dirty="0" smtClean="0"/>
              <a:t>(</a:t>
            </a:r>
            <a:r>
              <a:rPr lang="ko-KR" altLang="en-US" smtClean="0"/>
              <a:t>증빙</a:t>
            </a:r>
            <a:r>
              <a:rPr lang="en-US" altLang="ko-KR" dirty="0" smtClean="0"/>
              <a:t>: </a:t>
            </a:r>
            <a:r>
              <a:rPr lang="ko-KR" altLang="en-US" smtClean="0"/>
              <a:t>구매영수증</a:t>
            </a:r>
            <a:r>
              <a:rPr lang="en-US" altLang="ko-KR" dirty="0" smtClean="0"/>
              <a:t>), </a:t>
            </a:r>
            <a:r>
              <a:rPr lang="ko-KR" altLang="en-US" smtClean="0"/>
              <a:t>집 입차 시각</a:t>
            </a:r>
            <a:r>
              <a:rPr lang="en-US" altLang="ko-KR" dirty="0" smtClean="0"/>
              <a:t>: 18</a:t>
            </a:r>
            <a:r>
              <a:rPr lang="ko-KR" altLang="en-US" smtClean="0"/>
              <a:t>시 </a:t>
            </a:r>
            <a:r>
              <a:rPr lang="en-US" altLang="ko-KR" dirty="0" smtClean="0"/>
              <a:t>8</a:t>
            </a:r>
            <a:r>
              <a:rPr lang="ko-KR" altLang="en-US" smtClean="0"/>
              <a:t>분 </a:t>
            </a:r>
            <a:r>
              <a:rPr lang="en-US" altLang="ko-KR" dirty="0" smtClean="0"/>
              <a:t>(</a:t>
            </a:r>
            <a:r>
              <a:rPr lang="ko-KR" altLang="en-US" smtClean="0"/>
              <a:t>증빙</a:t>
            </a:r>
            <a:r>
              <a:rPr lang="en-US" altLang="ko-KR" dirty="0" smtClean="0"/>
              <a:t>: </a:t>
            </a:r>
            <a:r>
              <a:rPr lang="ko-KR" altLang="en-US" smtClean="0"/>
              <a:t>사진</a:t>
            </a:r>
            <a:r>
              <a:rPr lang="en-US" altLang="ko-KR" dirty="0" smtClean="0"/>
              <a:t>, </a:t>
            </a:r>
            <a:r>
              <a:rPr lang="ko-KR" altLang="en-US" smtClean="0"/>
              <a:t>아파트 자동차 입차시각</a:t>
            </a:r>
            <a:r>
              <a:rPr lang="en-US" altLang="ko-KR" dirty="0" smtClean="0"/>
              <a:t>), </a:t>
            </a:r>
            <a:r>
              <a:rPr lang="ko-KR" altLang="en-US" smtClean="0"/>
              <a:t>불량파손</a:t>
            </a:r>
            <a:r>
              <a:rPr lang="en-US" altLang="ko-KR" dirty="0" smtClean="0"/>
              <a:t>: 18</a:t>
            </a:r>
            <a:r>
              <a:rPr lang="ko-KR" altLang="en-US" smtClean="0"/>
              <a:t>시 </a:t>
            </a:r>
            <a:r>
              <a:rPr lang="en-US" altLang="ko-KR" dirty="0" smtClean="0"/>
              <a:t>41</a:t>
            </a:r>
            <a:r>
              <a:rPr lang="ko-KR" altLang="en-US" smtClean="0"/>
              <a:t>분 </a:t>
            </a:r>
            <a:r>
              <a:rPr lang="en-US" altLang="ko-KR" dirty="0" smtClean="0"/>
              <a:t>(</a:t>
            </a:r>
            <a:r>
              <a:rPr lang="ko-KR" altLang="en-US" smtClean="0"/>
              <a:t>증빙</a:t>
            </a:r>
            <a:r>
              <a:rPr lang="en-US" altLang="ko-KR" dirty="0" smtClean="0"/>
              <a:t>: </a:t>
            </a:r>
            <a:r>
              <a:rPr lang="ko-KR" altLang="en-US" smtClean="0"/>
              <a:t>사진촬영시각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지하</a:t>
            </a:r>
            <a:r>
              <a:rPr lang="en-US" altLang="ko-KR" dirty="0" smtClean="0"/>
              <a:t>2</a:t>
            </a:r>
            <a:r>
              <a:rPr lang="ko-KR" altLang="en-US" smtClean="0"/>
              <a:t>층 </a:t>
            </a:r>
            <a:r>
              <a:rPr lang="en-US" altLang="ko-KR" dirty="0" smtClean="0"/>
              <a:t>28</a:t>
            </a:r>
            <a:r>
              <a:rPr lang="ko-KR" altLang="en-US" smtClean="0"/>
              <a:t>층까지 걸리는 시각 </a:t>
            </a:r>
            <a:r>
              <a:rPr lang="en-US" altLang="ko-KR" dirty="0" smtClean="0"/>
              <a:t>(</a:t>
            </a:r>
            <a:r>
              <a:rPr lang="ko-KR" altLang="en-US" smtClean="0"/>
              <a:t>실험실시</a:t>
            </a:r>
            <a:r>
              <a:rPr lang="en-US" altLang="ko-KR" dirty="0" smtClean="0"/>
              <a:t>): ~2</a:t>
            </a:r>
            <a:r>
              <a:rPr lang="ko-KR" altLang="en-US" smtClean="0"/>
              <a:t>분 </a:t>
            </a:r>
            <a:r>
              <a:rPr lang="en-US" altLang="ko-KR" dirty="0" smtClean="0"/>
              <a:t>(</a:t>
            </a:r>
            <a:r>
              <a:rPr lang="ko-KR" altLang="en-US" smtClean="0"/>
              <a:t>엘리베이터 타자마자 도착까지 </a:t>
            </a:r>
            <a:r>
              <a:rPr lang="en-US" altLang="ko-KR" dirty="0" smtClean="0"/>
              <a:t>46, </a:t>
            </a:r>
            <a:r>
              <a:rPr lang="ko-KR" altLang="en-US" smtClean="0"/>
              <a:t>기다리는 시간과 걷는시간</a:t>
            </a:r>
            <a:r>
              <a:rPr lang="en-US" altLang="ko-KR" dirty="0" smtClean="0"/>
              <a:t>, </a:t>
            </a:r>
            <a:r>
              <a:rPr lang="ko-KR" altLang="en-US" smtClean="0"/>
              <a:t>집문 여는 시간까지 총 </a:t>
            </a:r>
            <a:r>
              <a:rPr lang="en-US" altLang="ko-KR" dirty="0" smtClean="0"/>
              <a:t>2</a:t>
            </a:r>
            <a:r>
              <a:rPr lang="ko-KR" altLang="en-US" smtClean="0"/>
              <a:t>분가능 </a:t>
            </a:r>
            <a:r>
              <a:rPr lang="ko-KR" altLang="en-US" smtClean="0">
                <a:solidFill>
                  <a:srgbClr val="FF0000"/>
                </a:solidFill>
              </a:rPr>
              <a:t>추가실험중</a:t>
            </a:r>
            <a:r>
              <a:rPr lang="en-US" altLang="ko-KR" dirty="0" smtClean="0"/>
              <a:t>), </a:t>
            </a:r>
            <a:r>
              <a:rPr lang="ko-KR" altLang="en-US" smtClean="0"/>
              <a:t>아이 옷 갈아입고 손 씻는시간 </a:t>
            </a:r>
            <a:r>
              <a:rPr lang="en-US" altLang="ko-KR" dirty="0" smtClean="0"/>
              <a:t>5</a:t>
            </a:r>
            <a:r>
              <a:rPr lang="ko-KR" altLang="en-US" smtClean="0"/>
              <a:t>분</a:t>
            </a:r>
            <a:r>
              <a:rPr lang="en-US" altLang="ko-KR" dirty="0" smtClean="0"/>
              <a:t>(</a:t>
            </a:r>
            <a:r>
              <a:rPr lang="ko-KR" altLang="en-US" smtClean="0">
                <a:solidFill>
                  <a:srgbClr val="FF0000"/>
                </a:solidFill>
              </a:rPr>
              <a:t>실험 및 측정 예정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열쇠 필요 내구도 추정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smtClean="0">
                <a:solidFill>
                  <a:srgbClr val="FF0000"/>
                </a:solidFill>
              </a:rPr>
              <a:t>필수 사용가능 회수 추정</a:t>
            </a:r>
            <a:r>
              <a:rPr lang="en-US" altLang="ko-KR" dirty="0" smtClean="0">
                <a:solidFill>
                  <a:srgbClr val="FF0000"/>
                </a:solidFill>
              </a:rPr>
              <a:t>): 60-360</a:t>
            </a:r>
            <a:r>
              <a:rPr lang="ko-KR" altLang="en-US" smtClean="0">
                <a:solidFill>
                  <a:srgbClr val="FF0000"/>
                </a:solidFill>
              </a:rPr>
              <a:t>회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ko-KR" altLang="en-US" dirty="0" smtClean="0"/>
              <a:t>보증기간 </a:t>
            </a:r>
            <a:r>
              <a:rPr lang="en-US" altLang="ko-KR" dirty="0" smtClean="0"/>
              <a:t>6</a:t>
            </a:r>
            <a:r>
              <a:rPr lang="ko-KR" altLang="en-US" smtClean="0"/>
              <a:t>개월</a:t>
            </a:r>
            <a:r>
              <a:rPr lang="en-US" altLang="ko-KR" dirty="0" smtClean="0"/>
              <a:t>, </a:t>
            </a:r>
            <a:r>
              <a:rPr lang="ko-KR" altLang="en-US" smtClean="0"/>
              <a:t>사용연령  </a:t>
            </a:r>
            <a:r>
              <a:rPr lang="en-US" altLang="ko-KR" dirty="0" smtClean="0"/>
              <a:t>36</a:t>
            </a:r>
            <a:r>
              <a:rPr lang="ko-KR" altLang="en-US" smtClean="0"/>
              <a:t>개월 이상 사용</a:t>
            </a:r>
            <a:r>
              <a:rPr lang="en-US" altLang="ko-KR" dirty="0" smtClean="0"/>
              <a:t>, </a:t>
            </a:r>
            <a:r>
              <a:rPr lang="ko-KR" altLang="en-US" smtClean="0"/>
              <a:t>실사용자 </a:t>
            </a:r>
            <a:r>
              <a:rPr lang="en-US" altLang="ko-KR" dirty="0" smtClean="0"/>
              <a:t>54</a:t>
            </a:r>
            <a:r>
              <a:rPr lang="ko-KR" altLang="en-US" smtClean="0"/>
              <a:t>개월 여아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내구 한계 사용시간</a:t>
            </a:r>
            <a:r>
              <a:rPr lang="en-US" altLang="ko-KR" dirty="0" smtClean="0"/>
              <a:t>: 60-360</a:t>
            </a:r>
            <a:r>
              <a:rPr lang="ko-KR" altLang="en-US" smtClean="0"/>
              <a:t>회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6</a:t>
            </a:r>
            <a:r>
              <a:rPr lang="ko-KR" altLang="en-US" smtClean="0"/>
              <a:t>개월간 하루 </a:t>
            </a:r>
            <a:r>
              <a:rPr lang="en-US" altLang="ko-KR" dirty="0" smtClean="0"/>
              <a:t>2</a:t>
            </a:r>
            <a:r>
              <a:rPr lang="ko-KR" altLang="en-US" smtClean="0"/>
              <a:t>회 </a:t>
            </a:r>
            <a:r>
              <a:rPr lang="en-US" altLang="ko-KR" dirty="0" smtClean="0"/>
              <a:t>(</a:t>
            </a:r>
            <a:r>
              <a:rPr lang="ko-KR" altLang="en-US" smtClean="0"/>
              <a:t>열고닫기</a:t>
            </a:r>
            <a:r>
              <a:rPr lang="en-US" altLang="ko-KR" dirty="0" smtClean="0"/>
              <a:t>) </a:t>
            </a:r>
            <a:r>
              <a:rPr lang="ko-KR" altLang="en-US" smtClean="0"/>
              <a:t>사용시 </a:t>
            </a:r>
            <a:r>
              <a:rPr lang="en-US" altLang="ko-KR" dirty="0" smtClean="0"/>
              <a:t>360</a:t>
            </a:r>
            <a:r>
              <a:rPr lang="ko-KR" altLang="en-US" smtClean="0"/>
              <a:t>회 가량 열쇠 사용가능</a:t>
            </a:r>
            <a:r>
              <a:rPr lang="en-US" altLang="ko-KR" dirty="0"/>
              <a:t> </a:t>
            </a:r>
            <a:r>
              <a:rPr lang="ko-KR" altLang="en-US" smtClean="0"/>
              <a:t>해야 함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아이들의 흥미 감소 고려</a:t>
            </a:r>
            <a:r>
              <a:rPr lang="en-US" altLang="ko-KR" dirty="0" smtClean="0"/>
              <a:t>, 1</a:t>
            </a:r>
            <a:r>
              <a:rPr lang="ko-KR" altLang="en-US" smtClean="0"/>
              <a:t>달 사용시</a:t>
            </a:r>
            <a:r>
              <a:rPr lang="en-US" altLang="ko-KR" dirty="0" smtClean="0"/>
              <a:t>, 30</a:t>
            </a:r>
            <a:r>
              <a:rPr lang="ko-KR" altLang="en-US" smtClean="0"/>
              <a:t>일</a:t>
            </a:r>
            <a:r>
              <a:rPr lang="en-US" altLang="ko-KR" dirty="0" smtClean="0"/>
              <a:t>x2</a:t>
            </a:r>
            <a:r>
              <a:rPr lang="ko-KR" altLang="en-US" smtClean="0"/>
              <a:t>회</a:t>
            </a:r>
            <a:r>
              <a:rPr lang="en-US" altLang="ko-KR" dirty="0" smtClean="0"/>
              <a:t>=60</a:t>
            </a:r>
            <a:r>
              <a:rPr lang="ko-KR" altLang="en-US" smtClean="0"/>
              <a:t>회 사용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내구도한도</a:t>
            </a:r>
            <a:r>
              <a:rPr lang="ko-KR" altLang="en-US" dirty="0" smtClean="0"/>
              <a:t> 최대사용회수 대비 사용회수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60</a:t>
            </a:r>
            <a:r>
              <a:rPr lang="ko-KR" altLang="en-US" smtClean="0"/>
              <a:t>회 대비 </a:t>
            </a:r>
            <a:r>
              <a:rPr lang="en-US" altLang="ko-KR" dirty="0" smtClean="0"/>
              <a:t>1</a:t>
            </a:r>
            <a:r>
              <a:rPr lang="ko-KR" altLang="en-US" smtClean="0"/>
              <a:t>회 사용</a:t>
            </a:r>
            <a:endParaRPr lang="en-US" altLang="ko-KR" dirty="0"/>
          </a:p>
          <a:p>
            <a:pPr lvl="2"/>
            <a:r>
              <a:rPr lang="en-US" altLang="ko-KR" dirty="0" smtClean="0"/>
              <a:t>1</a:t>
            </a:r>
            <a:r>
              <a:rPr lang="ko-KR" altLang="en-US" smtClean="0"/>
              <a:t>회사용에 대한 신뢰없을 떄</a:t>
            </a:r>
            <a:r>
              <a:rPr lang="en-US" altLang="ko-KR" dirty="0" smtClean="0"/>
              <a:t>, 30</a:t>
            </a:r>
            <a:r>
              <a:rPr lang="ko-KR" altLang="en-US" smtClean="0"/>
              <a:t>분간 사용가능회수가 </a:t>
            </a:r>
            <a:r>
              <a:rPr lang="en-US" altLang="ko-KR" dirty="0" smtClean="0"/>
              <a:t>30</a:t>
            </a:r>
            <a:r>
              <a:rPr lang="ko-KR" altLang="en-US" smtClean="0"/>
              <a:t>회라고 할 경우에도 여전히 내구 한계인 </a:t>
            </a:r>
            <a:r>
              <a:rPr lang="en-US" altLang="ko-KR" dirty="0" smtClean="0"/>
              <a:t>60</a:t>
            </a:r>
            <a:r>
              <a:rPr lang="ko-KR" altLang="en-US" smtClean="0"/>
              <a:t>회에 못미침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1</a:t>
            </a:r>
            <a:r>
              <a:rPr lang="ko-KR" altLang="en-US" smtClean="0"/>
              <a:t>회 사용에 대한 증거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키를 여러 번 사용시 </a:t>
            </a:r>
            <a:r>
              <a:rPr lang="ko-KR" altLang="en-US" dirty="0" err="1" smtClean="0"/>
              <a:t>기스가</a:t>
            </a:r>
            <a:r>
              <a:rPr lang="ko-KR" altLang="en-US" dirty="0" smtClean="0"/>
              <a:t> 발생가능</a:t>
            </a:r>
            <a:r>
              <a:rPr lang="en-US" altLang="ko-KR" dirty="0" smtClean="0"/>
              <a:t>, </a:t>
            </a:r>
            <a:r>
              <a:rPr lang="ko-KR" altLang="en-US" smtClean="0"/>
              <a:t>그러나 본 경우에는 아직까지 키가 매우 깨긋</a:t>
            </a:r>
            <a:r>
              <a:rPr lang="en-US" altLang="ko-KR" dirty="0" smtClean="0"/>
              <a:t>. (</a:t>
            </a:r>
            <a:r>
              <a:rPr lang="ko-KR" altLang="en-US" smtClean="0"/>
              <a:t>사진 확보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시크릿풀하우스 부품 하자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2FCF-94B0-4AF7-9A55-F8AF96C4A40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33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2047</Words>
  <Application>Microsoft Office PowerPoint</Application>
  <PresentationFormat>와이드스크린</PresentationFormat>
  <Paragraphs>340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맑은 고딕</vt:lpstr>
      <vt:lpstr>Arial</vt:lpstr>
      <vt:lpstr>Wingdings</vt:lpstr>
      <vt:lpstr>Office 테마</vt:lpstr>
      <vt:lpstr>영실업 완구 고객가치 훼손에 대한 한국소비자원 보고 자료</vt:lpstr>
      <vt:lpstr>고객권익을 위한 요청</vt:lpstr>
      <vt:lpstr>소비자권익보호 요청자 인적사항</vt:lpstr>
      <vt:lpstr>윤리경영에 반하는 고객가치 훼손</vt:lpstr>
      <vt:lpstr>개요</vt:lpstr>
      <vt:lpstr>완구와 구성품, 그리고 시크릿열쇠</vt:lpstr>
      <vt:lpstr>제품 불량 이슈 근거</vt:lpstr>
      <vt:lpstr>PowerPoint 프레젠테이션</vt:lpstr>
      <vt:lpstr>부품 불량에 대한 과학적 근거</vt:lpstr>
      <vt:lpstr>시간기록</vt:lpstr>
      <vt:lpstr>History</vt:lpstr>
      <vt:lpstr>기업에게의 요구사항</vt:lpstr>
      <vt:lpstr>필요 검증 이슈</vt:lpstr>
      <vt:lpstr>첨부</vt:lpstr>
      <vt:lpstr>동영상 1,2</vt:lpstr>
      <vt:lpstr>첨부1. 구매 영수증 사본</vt:lpstr>
      <vt:lpstr>첨부2. 자동차 입차기록 사본</vt:lpstr>
      <vt:lpstr>첨부3. 구매 상품 상자 사진 (하자부품1)</vt:lpstr>
      <vt:lpstr>첨부4. 부품불량 사진 촬영, 사진파일 속성정보</vt:lpstr>
      <vt:lpstr>첨부5. A/S 등록 확인문자 사본</vt:lpstr>
      <vt:lpstr>첨부6. 핸드폰 최근통화 목록</vt:lpstr>
      <vt:lpstr>첨부7. 이메일</vt:lpstr>
      <vt:lpstr>첨부8. 핸드폰 최근통화 목록</vt:lpstr>
      <vt:lpstr>첨부9. 핸드폰 최근통화 목록</vt:lpstr>
      <vt:lpstr>첨부10. 문자받음 </vt:lpstr>
      <vt:lpstr>첨부11. 1:1 문의내용 등록</vt:lpstr>
      <vt:lpstr>첨부12. 완구류의 차별화 포인트. “열쇠”</vt:lpstr>
      <vt:lpstr>첨부13</vt:lpstr>
      <vt:lpstr>첨부14</vt:lpstr>
      <vt:lpstr>첨부15</vt:lpstr>
      <vt:lpstr>첨부16</vt:lpstr>
      <vt:lpstr>첨부17</vt:lpstr>
      <vt:lpstr>첨부18. 동영상 촬영</vt:lpstr>
      <vt:lpstr>첨부19. 부품 첫사용 망가짐 증거</vt:lpstr>
      <vt:lpstr>첨부20. </vt:lpstr>
      <vt:lpstr>첨부21. 윤리경영에 반하는 고객가치 훼손</vt:lpstr>
      <vt:lpstr>appendix</vt:lpstr>
      <vt:lpstr>기업자료: 영실업</vt:lpstr>
      <vt:lpstr>PowerPoint 프레젠테이션</vt:lpstr>
      <vt:lpstr>PowerPoint 프레젠테이션</vt:lpstr>
      <vt:lpstr>1:1 문의내용 등록 (류병기, 12345678)</vt:lpstr>
      <vt:lpstr>폴리에스테르</vt:lpstr>
      <vt:lpstr>Fracture of polyester</vt:lpstr>
      <vt:lpstr>한국소비자원 (T.1372)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영실업 장난감 부품 불량 건</dc:title>
  <dc:creator>byungkiryu</dc:creator>
  <cp:lastModifiedBy>byungkiryu</cp:lastModifiedBy>
  <cp:revision>24</cp:revision>
  <dcterms:created xsi:type="dcterms:W3CDTF">2018-03-22T02:41:30Z</dcterms:created>
  <dcterms:modified xsi:type="dcterms:W3CDTF">2018-03-23T01:59:21Z</dcterms:modified>
</cp:coreProperties>
</file>